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8" r:id="rId4"/>
    <p:sldMasterId id="2147483855" r:id="rId5"/>
  </p:sldMasterIdLst>
  <p:notesMasterIdLst>
    <p:notesMasterId r:id="rId38"/>
  </p:notesMasterIdLst>
  <p:handoutMasterIdLst>
    <p:handoutMasterId r:id="rId39"/>
  </p:handoutMasterIdLst>
  <p:sldIdLst>
    <p:sldId id="1704" r:id="rId6"/>
    <p:sldId id="1760" r:id="rId7"/>
    <p:sldId id="1771" r:id="rId8"/>
    <p:sldId id="1754" r:id="rId9"/>
    <p:sldId id="1775" r:id="rId10"/>
    <p:sldId id="1774" r:id="rId11"/>
    <p:sldId id="1751" r:id="rId12"/>
    <p:sldId id="1752" r:id="rId13"/>
    <p:sldId id="1772" r:id="rId14"/>
    <p:sldId id="1773" r:id="rId15"/>
    <p:sldId id="1755" r:id="rId16"/>
    <p:sldId id="1776" r:id="rId17"/>
    <p:sldId id="1777" r:id="rId18"/>
    <p:sldId id="1785" r:id="rId19"/>
    <p:sldId id="1784" r:id="rId20"/>
    <p:sldId id="1778" r:id="rId21"/>
    <p:sldId id="1782" r:id="rId22"/>
    <p:sldId id="1743" r:id="rId23"/>
    <p:sldId id="1783" r:id="rId24"/>
    <p:sldId id="1767" r:id="rId25"/>
    <p:sldId id="1734" r:id="rId26"/>
    <p:sldId id="1765" r:id="rId27"/>
    <p:sldId id="1768" r:id="rId28"/>
    <p:sldId id="1761" r:id="rId29"/>
    <p:sldId id="1763" r:id="rId30"/>
    <p:sldId id="1762" r:id="rId31"/>
    <p:sldId id="1764" r:id="rId32"/>
    <p:sldId id="1744" r:id="rId33"/>
    <p:sldId id="1753" r:id="rId34"/>
    <p:sldId id="1780" r:id="rId35"/>
    <p:sldId id="1781" r:id="rId36"/>
    <p:sldId id="1700" r:id="rId37"/>
  </p:sldIdLst>
  <p:sldSz cx="12192000" cy="68580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63" userDrawn="1">
          <p15:clr>
            <a:srgbClr val="A4A3A4"/>
          </p15:clr>
        </p15:guide>
        <p15:guide id="2" pos="330" userDrawn="1">
          <p15:clr>
            <a:srgbClr val="A4A3A4"/>
          </p15:clr>
        </p15:guide>
        <p15:guide id="3" pos="710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shay Chuttar (TVS Capital Funds Limited)" initials="" lastIdx="3" clrIdx="0"/>
  <p:cmAuthor id="2" name="Dhananjaya Kathait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294"/>
    <a:srgbClr val="A5D76F"/>
    <a:srgbClr val="006C31"/>
    <a:srgbClr val="D4ECBA"/>
    <a:srgbClr val="BBE0E3"/>
    <a:srgbClr val="009173"/>
    <a:srgbClr val="80ABE0"/>
    <a:srgbClr val="0087F6"/>
    <a:srgbClr val="FEEDE2"/>
    <a:srgbClr val="FCD9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2630" autoAdjust="0"/>
  </p:normalViewPr>
  <p:slideViewPr>
    <p:cSldViewPr showGuides="1">
      <p:cViewPr>
        <p:scale>
          <a:sx n="60" d="100"/>
          <a:sy n="60" d="100"/>
        </p:scale>
        <p:origin x="-378" y="-246"/>
      </p:cViewPr>
      <p:guideLst>
        <p:guide orient="horz" pos="663"/>
        <p:guide pos="330"/>
        <p:guide pos="71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awork\ram%20Sir%20data\Aawork\CMD%20SECTT\Daily%20Heicopter%20State\Deployment%20Status-Fi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26"/>
  <c:chart>
    <c:title>
      <c:tx>
        <c:rich>
          <a:bodyPr/>
          <a:lstStyle/>
          <a:p>
            <a:pPr>
              <a:defRPr lang="en-IN"/>
            </a:pPr>
            <a:r>
              <a:rPr lang="en-US"/>
              <a:t>Aircrafts and Helicopters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5717511810180183"/>
          <c:y val="8.3239483788562316E-2"/>
          <c:w val="0.74282488189819984"/>
          <c:h val="0.76108818741870965"/>
        </c:manualLayout>
      </c:layout>
      <c:barChart>
        <c:barDir val="col"/>
        <c:grouping val="clustered"/>
        <c:ser>
          <c:idx val="0"/>
          <c:order val="0"/>
          <c:tx>
            <c:strRef>
              <c:f>'MIS-Aug-19 '!$AG$4</c:f>
              <c:strCache>
                <c:ptCount val="1"/>
                <c:pt idx="0">
                  <c:v>No. of aircrafts </c:v>
                </c:pt>
              </c:strCache>
            </c:strRef>
          </c:tx>
          <c:spPr>
            <a:solidFill>
              <a:srgbClr val="006C31"/>
            </a:solidFill>
          </c:spPr>
          <c:dLbls>
            <c:txPr>
              <a:bodyPr/>
              <a:lstStyle/>
              <a:p>
                <a:pPr>
                  <a:defRPr lang="en-IN" sz="1050" b="1"/>
                </a:pPr>
                <a:endParaRPr lang="en-US"/>
              </a:p>
            </c:txPr>
            <c:showVal val="1"/>
          </c:dLbls>
          <c:cat>
            <c:numRef>
              <c:f>'MIS-Aug-19 '!$AF$5:$AF$13</c:f>
              <c:numCache>
                <c:formatCode>General</c:formatCode>
                <c:ptCount val="9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2018</c:v>
                </c:pt>
                <c:pt idx="7">
                  <c:v>2025</c:v>
                </c:pt>
                <c:pt idx="8">
                  <c:v>2035</c:v>
                </c:pt>
              </c:numCache>
            </c:numRef>
          </c:cat>
          <c:val>
            <c:numRef>
              <c:f>'MIS-Aug-19 '!$AG$5:$AG$13</c:f>
              <c:numCache>
                <c:formatCode>General</c:formatCode>
                <c:ptCount val="9"/>
                <c:pt idx="0">
                  <c:v>243</c:v>
                </c:pt>
                <c:pt idx="1">
                  <c:v>305</c:v>
                </c:pt>
                <c:pt idx="2">
                  <c:v>350</c:v>
                </c:pt>
                <c:pt idx="3">
                  <c:v>370</c:v>
                </c:pt>
                <c:pt idx="4">
                  <c:v>390</c:v>
                </c:pt>
                <c:pt idx="5">
                  <c:v>430</c:v>
                </c:pt>
                <c:pt idx="6">
                  <c:v>496</c:v>
                </c:pt>
                <c:pt idx="7">
                  <c:v>989</c:v>
                </c:pt>
                <c:pt idx="8">
                  <c:v>1619</c:v>
                </c:pt>
              </c:numCache>
            </c:numRef>
          </c:val>
        </c:ser>
        <c:ser>
          <c:idx val="1"/>
          <c:order val="1"/>
          <c:tx>
            <c:strRef>
              <c:f>'MIS-Aug-19 '!$AH$4</c:f>
              <c:strCache>
                <c:ptCount val="1"/>
                <c:pt idx="0">
                  <c:v>No. of Helicopters 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lang="en-IN" sz="1000" b="1"/>
                </a:pPr>
                <a:endParaRPr lang="en-US"/>
              </a:p>
            </c:txPr>
            <c:showVal val="1"/>
          </c:dLbls>
          <c:cat>
            <c:numRef>
              <c:f>'MIS-Aug-19 '!$AF$5:$AF$13</c:f>
              <c:numCache>
                <c:formatCode>General</c:formatCode>
                <c:ptCount val="9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2018</c:v>
                </c:pt>
                <c:pt idx="7">
                  <c:v>2025</c:v>
                </c:pt>
                <c:pt idx="8">
                  <c:v>2035</c:v>
                </c:pt>
              </c:numCache>
            </c:numRef>
          </c:cat>
          <c:val>
            <c:numRef>
              <c:f>'MIS-Aug-19 '!$AH$5:$AH$13</c:f>
              <c:numCache>
                <c:formatCode>General</c:formatCode>
                <c:ptCount val="9"/>
                <c:pt idx="0">
                  <c:v>198</c:v>
                </c:pt>
                <c:pt idx="1">
                  <c:v>220</c:v>
                </c:pt>
                <c:pt idx="2">
                  <c:v>240</c:v>
                </c:pt>
                <c:pt idx="3">
                  <c:v>258</c:v>
                </c:pt>
                <c:pt idx="4">
                  <c:v>280</c:v>
                </c:pt>
                <c:pt idx="5">
                  <c:v>272</c:v>
                </c:pt>
                <c:pt idx="6">
                  <c:v>240</c:v>
                </c:pt>
                <c:pt idx="7">
                  <c:v>560</c:v>
                </c:pt>
                <c:pt idx="8">
                  <c:v>850</c:v>
                </c:pt>
              </c:numCache>
            </c:numRef>
          </c:val>
        </c:ser>
        <c:axId val="107861888"/>
        <c:axId val="107863424"/>
      </c:barChart>
      <c:catAx>
        <c:axId val="1078618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07863424"/>
        <c:crosses val="autoZero"/>
        <c:auto val="1"/>
        <c:lblAlgn val="ctr"/>
        <c:lblOffset val="100"/>
      </c:catAx>
      <c:valAx>
        <c:axId val="1078634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US" sz="1600" dirty="0"/>
                  <a:t>No. of Aircrafts</a:t>
                </a:r>
              </a:p>
            </c:rich>
          </c:tx>
          <c:layout>
            <c:manualLayout>
              <c:xMode val="edge"/>
              <c:yMode val="edge"/>
              <c:x val="4.2721143417764409E-2"/>
              <c:y val="0.1508700110844629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07861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IN" sz="1200" b="0"/>
            </a:pPr>
            <a:endParaRPr lang="en-US"/>
          </a:p>
        </c:txPr>
      </c:dTable>
    </c:plotArea>
    <c:plotVisOnly val="1"/>
  </c:chart>
  <c:spPr>
    <a:ln>
      <a:solidFill>
        <a:schemeClr val="accent2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>
        <c:manualLayout>
          <c:layoutTarget val="inner"/>
          <c:xMode val="edge"/>
          <c:yMode val="edge"/>
          <c:x val="0.17806473989877791"/>
          <c:y val="0"/>
          <c:w val="0.64436481051168026"/>
          <c:h val="0.96654721576751867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0087F6"/>
              </a:solidFill>
            </c:spPr>
          </c:dPt>
          <c:dPt>
            <c:idx val="1"/>
            <c:spPr>
              <a:solidFill>
                <a:srgbClr val="006C31"/>
              </a:solidFill>
            </c:spPr>
          </c:dPt>
          <c:dPt>
            <c:idx val="2"/>
            <c:spPr>
              <a:solidFill>
                <a:srgbClr val="D4ECBA"/>
              </a:solidFill>
            </c:spPr>
          </c:dPt>
          <c:dPt>
            <c:idx val="3"/>
            <c:spPr>
              <a:solidFill>
                <a:srgbClr val="005294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7897609280280894E-2"/>
                  <c:y val="-0.10719561829432718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3.6049194447509439E-2"/>
                  <c:y val="3.8647072499473627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3.0935916459027537E-4"/>
                  <c:y val="-1.9146311396573117E-2"/>
                </c:manualLayout>
              </c:layout>
              <c:showVal val="1"/>
              <c:showCatName val="1"/>
              <c:separator>
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Sheet1!$A$1:$A$5</c:f>
              <c:strCache>
                <c:ptCount val="5"/>
                <c:pt idx="0">
                  <c:v>Modification</c:v>
                </c:pt>
                <c:pt idx="1">
                  <c:v>Engines</c:v>
                </c:pt>
                <c:pt idx="2">
                  <c:v>Components</c:v>
                </c:pt>
                <c:pt idx="3">
                  <c:v>Line</c:v>
                </c:pt>
                <c:pt idx="4">
                  <c:v>Airframe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6.0000000000000032E-2</c:v>
                </c:pt>
                <c:pt idx="1">
                  <c:v>0.4</c:v>
                </c:pt>
                <c:pt idx="2">
                  <c:v>0.22</c:v>
                </c:pt>
                <c:pt idx="3">
                  <c:v>0.17</c:v>
                </c:pt>
                <c:pt idx="4">
                  <c:v>0.15000000000000024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/>
      <c:txPr>
        <a:bodyPr/>
        <a:lstStyle/>
        <a:p>
          <a:pPr>
            <a:defRPr lang="en-IN" sz="1400" b="1"/>
          </a:pPr>
          <a:endParaRPr lang="en-US"/>
        </a:p>
      </c:txPr>
    </c:legend>
    <c:plotVisOnly val="1"/>
  </c:chart>
  <c:spPr>
    <a:ln>
      <a:solidFill>
        <a:schemeClr val="accent2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0.17692432598896943"/>
          <c:y val="8.2226972126635933E-2"/>
          <c:w val="0.72603618988960028"/>
          <c:h val="0.78916977161913182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80ABE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009173"/>
              </a:solidFill>
            </c:spPr>
          </c:dPt>
          <c:dLbls>
            <c:dLbl>
              <c:idx val="0"/>
              <c:layout>
                <c:manualLayout>
                  <c:x val="2.6073891579644876E-2"/>
                  <c:y val="-4.6389267920982309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9.7184504978676228E-2"/>
                  <c:y val="-8.5023559498841828E-2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2.8444245359612551E-2"/>
                  <c:y val="-0.1199087807365950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S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outh Africa
5%</a:t>
                    </a:r>
                  </a:p>
                </c:rich>
              </c:tx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lang="en-IN" sz="1200" b="1"/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Sheet1!$A$9:$A$14</c:f>
              <c:strCache>
                <c:ptCount val="6"/>
                <c:pt idx="0">
                  <c:v>Africa</c:v>
                </c:pt>
                <c:pt idx="1">
                  <c:v>North America</c:v>
                </c:pt>
                <c:pt idx="2">
                  <c:v>Asia Pacific</c:v>
                </c:pt>
                <c:pt idx="3">
                  <c:v>Europe</c:v>
                </c:pt>
                <c:pt idx="4">
                  <c:v>Middle East</c:v>
                </c:pt>
                <c:pt idx="5">
                  <c:v>South Africa</c:v>
                </c:pt>
              </c:strCache>
            </c:strRef>
          </c:cat>
          <c:val>
            <c:numRef>
              <c:f>Sheet1!$B$9:$B$14</c:f>
              <c:numCache>
                <c:formatCode>0%</c:formatCode>
                <c:ptCount val="6"/>
                <c:pt idx="0">
                  <c:v>4.0000000000000022E-2</c:v>
                </c:pt>
                <c:pt idx="1">
                  <c:v>0.3100000000000005</c:v>
                </c:pt>
                <c:pt idx="2">
                  <c:v>0.27</c:v>
                </c:pt>
                <c:pt idx="3">
                  <c:v>0.26</c:v>
                </c:pt>
                <c:pt idx="4">
                  <c:v>7.0000000000000021E-2</c:v>
                </c:pt>
                <c:pt idx="5">
                  <c:v>0.05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3.4404199475065685E-2"/>
          <c:y val="0.8738484251968518"/>
          <c:w val="0.90726246719159998"/>
          <c:h val="0.12267351997666995"/>
        </c:manualLayout>
      </c:layout>
      <c:txPr>
        <a:bodyPr/>
        <a:lstStyle/>
        <a:p>
          <a:pPr>
            <a:defRPr lang="en-IN" b="1"/>
          </a:pPr>
          <a:endParaRPr lang="en-US"/>
        </a:p>
      </c:txPr>
    </c:legend>
    <c:plotVisOnly val="1"/>
  </c:chart>
  <c:spPr>
    <a:ln>
      <a:solidFill>
        <a:srgbClr val="005294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0.37778</cdr:x>
      <cdr:y>0.38889</cdr:y>
    </cdr:from>
    <cdr:to>
      <cdr:x>0.62222</cdr:x>
      <cdr:y>0.57986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2" y="1722454"/>
          <a:ext cx="1571636" cy="84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005294"/>
              </a:solidFill>
            </a:rPr>
            <a:t>MRO </a:t>
          </a:r>
        </a:p>
        <a:p xmlns:a="http://schemas.openxmlformats.org/drawingml/2006/main">
          <a:pPr algn="ctr"/>
          <a:r>
            <a:rPr lang="en-US" sz="1800" b="1" dirty="0">
              <a:solidFill>
                <a:srgbClr val="005294"/>
              </a:solidFill>
            </a:rPr>
            <a:t>Segment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0.43071</cdr:x>
      <cdr:y>0.41948</cdr:y>
    </cdr:from>
    <cdr:to>
      <cdr:x>0.64113</cdr:x>
      <cdr:y>0.52247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7676" y="2067712"/>
          <a:ext cx="1127399" cy="507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rgbClr val="1F497D"/>
              </a:solidFill>
            </a:rPr>
            <a:t>Region</a:t>
          </a:r>
          <a:endParaRPr lang="en-US" sz="1100" b="1" dirty="0">
            <a:solidFill>
              <a:srgbClr val="1F497D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5EE19C-D4D5-483B-9F27-BB6DB43B97A9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0CA130-2659-4B96-9B2B-451B78E83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609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3713"/>
          </a:xfrm>
          <a:prstGeom prst="rect">
            <a:avLst/>
          </a:prstGeom>
        </p:spPr>
        <p:txBody>
          <a:bodyPr vert="horz" lIns="92821" tIns="46411" rIns="92821" bIns="464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3713"/>
          </a:xfrm>
          <a:prstGeom prst="rect">
            <a:avLst/>
          </a:prstGeom>
        </p:spPr>
        <p:txBody>
          <a:bodyPr vert="horz" lIns="92821" tIns="46411" rIns="92821" bIns="464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FC4969-DC9B-44BC-8E1D-F0225CF8A899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1" tIns="46411" rIns="92821" bIns="464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691063"/>
            <a:ext cx="5438775" cy="4443413"/>
          </a:xfrm>
          <a:prstGeom prst="rect">
            <a:avLst/>
          </a:prstGeom>
        </p:spPr>
        <p:txBody>
          <a:bodyPr vert="horz" lIns="92821" tIns="46411" rIns="92821" bIns="464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2821" tIns="46411" rIns="92821" bIns="464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2821" tIns="46411" rIns="92821" bIns="4641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A9512B-1B50-478B-924F-D6E940609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03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88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88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88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88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88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88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76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08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858FC-DD55-42B1-802E-4413ACC49926}" type="slidenum">
              <a:rPr lang="en-US" sz="1800" kern="0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7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6" Type="http://schemas.microsoft.com/office/2007/relationships/hdphoto" Target="../media/hdphoto3.wd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6" Type="http://schemas.microsoft.com/office/2007/relationships/hdphoto" Target="../media/hdphoto3.wd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762" b="99593" l="1500" r="97625">
                        <a14:foregroundMark x1="37000" y1="17480" x2="53750" y2="38482"/>
                        <a14:foregroundMark x1="29000" y1="32791" x2="40625" y2="45664"/>
                        <a14:foregroundMark x1="55375" y1="84417" x2="43000" y2="92954"/>
                        <a14:foregroundMark x1="25125" y1="18835" x2="27875" y2="34282"/>
                        <a14:foregroundMark x1="16000" y1="29539" x2="21250" y2="44038"/>
                        <a14:foregroundMark x1="49125" y1="57182" x2="49500" y2="59079"/>
                        <a14:foregroundMark x1="43375" y1="56369" x2="46375" y2="59214"/>
                        <a14:foregroundMark x1="26000" y1="16125" x2="25250" y2="22629"/>
                        <a14:foregroundMark x1="15625" y1="25745" x2="16375" y2="35366"/>
                        <a14:foregroundMark x1="46000" y1="59214" x2="46375" y2="60027"/>
                        <a14:foregroundMark x1="49375" y1="59079" x2="49625" y2="60027"/>
                        <a14:foregroundMark x1="13875" y1="88889" x2="10500" y2="86721"/>
                        <a14:foregroundMark x1="9500" y1="85772" x2="11000" y2="87127"/>
                        <a14:foregroundMark x1="20250" y1="90244" x2="27375" y2="92412"/>
                        <a14:foregroundMark x1="42250" y1="42954" x2="48625" y2="53930"/>
                        <a14:foregroundMark x1="18750" y1="59079" x2="19375" y2="62602"/>
                        <a14:foregroundMark x1="31000" y1="68157" x2="31250" y2="75610"/>
                        <a14:foregroundMark x1="19250" y1="70325" x2="19250" y2="74932"/>
                        <a14:foregroundMark x1="30875" y1="58266" x2="30375" y2="62466"/>
                        <a14:foregroundMark x1="20125" y1="84959" x2="45875" y2="83740"/>
                        <a14:foregroundMark x1="4500" y1="59756" x2="4500" y2="74255"/>
                        <a14:foregroundMark x1="15125" y1="81301" x2="20250" y2="84011"/>
                        <a14:foregroundMark x1="54125" y1="74255" x2="40250" y2="8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84" y="1"/>
            <a:ext cx="839416" cy="7425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206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7608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6066"/>
            <a:ext cx="12192000" cy="1143000"/>
          </a:xfrm>
          <a:solidFill>
            <a:srgbClr val="004F93"/>
          </a:solidFill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53364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3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3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968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762" b="99593" l="1500" r="97625">
                        <a14:foregroundMark x1="37000" y1="17480" x2="53750" y2="38482"/>
                        <a14:foregroundMark x1="29000" y1="32791" x2="40625" y2="45664"/>
                        <a14:foregroundMark x1="55375" y1="84417" x2="43000" y2="92954"/>
                        <a14:foregroundMark x1="25125" y1="18835" x2="27875" y2="34282"/>
                        <a14:foregroundMark x1="16000" y1="29539" x2="21250" y2="44038"/>
                        <a14:foregroundMark x1="49125" y1="57182" x2="49500" y2="59079"/>
                        <a14:foregroundMark x1="43375" y1="56369" x2="46375" y2="59214"/>
                        <a14:foregroundMark x1="26000" y1="16125" x2="25250" y2="22629"/>
                        <a14:foregroundMark x1="15625" y1="25745" x2="16375" y2="35366"/>
                        <a14:foregroundMark x1="46000" y1="59214" x2="46375" y2="60027"/>
                        <a14:foregroundMark x1="49375" y1="59079" x2="49625" y2="60027"/>
                        <a14:foregroundMark x1="13875" y1="88889" x2="10500" y2="86721"/>
                        <a14:foregroundMark x1="9500" y1="85772" x2="11000" y2="87127"/>
                        <a14:foregroundMark x1="20250" y1="90244" x2="27375" y2="92412"/>
                        <a14:foregroundMark x1="42250" y1="42954" x2="48625" y2="53930"/>
                        <a14:foregroundMark x1="18750" y1="59079" x2="19375" y2="62602"/>
                        <a14:foregroundMark x1="31000" y1="68157" x2="31250" y2="75610"/>
                        <a14:foregroundMark x1="19250" y1="70325" x2="19250" y2="74932"/>
                        <a14:foregroundMark x1="30875" y1="58266" x2="30375" y2="62466"/>
                        <a14:foregroundMark x1="20125" y1="84959" x2="45875" y2="83740"/>
                        <a14:foregroundMark x1="4500" y1="59756" x2="4500" y2="74255"/>
                        <a14:foregroundMark x1="15125" y1="81301" x2="20250" y2="84011"/>
                        <a14:foregroundMark x1="54125" y1="74255" x2="40250" y2="8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84" y="1"/>
            <a:ext cx="839416" cy="7425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4594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245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95338"/>
            <a:ext cx="12192000" cy="0"/>
          </a:xfrm>
          <a:prstGeom prst="line">
            <a:avLst/>
          </a:prstGeom>
          <a:ln>
            <a:solidFill>
              <a:srgbClr val="006A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 userDrawn="1"/>
        </p:nvSpPr>
        <p:spPr>
          <a:xfrm>
            <a:off x="203200" y="0"/>
            <a:ext cx="9652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6AAC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8622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957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23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23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775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76627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40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12192000" cy="1588"/>
          </a:xfrm>
          <a:prstGeom prst="line">
            <a:avLst/>
          </a:prstGeom>
          <a:ln w="3175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47625"/>
            <a:ext cx="1158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245600" y="6477000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977981F8-1DA5-441F-A1B2-A7789817E36E}" type="slidenum">
              <a:rPr lang="en-US" b="1" smtClean="0">
                <a:solidFill>
                  <a:srgbClr val="000000">
                    <a:tint val="75000"/>
                  </a:srgbClr>
                </a:solidFill>
                <a:latin typeface="+mn-lt"/>
                <a:cs typeface="Arial" charset="0"/>
              </a:rPr>
              <a:pPr eaLnBrk="1" hangingPunct="1">
                <a:defRPr/>
              </a:pPr>
              <a:t>‹#›</a:t>
            </a:fld>
            <a:endParaRPr lang="en-US" b="1" dirty="0">
              <a:solidFill>
                <a:srgbClr val="000000">
                  <a:tint val="75000"/>
                </a:srgbClr>
              </a:solidFill>
              <a:latin typeface="+mn-lt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5413"/>
            <a:ext cx="12192000" cy="1587"/>
          </a:xfrm>
          <a:prstGeom prst="line">
            <a:avLst/>
          </a:prstGeom>
          <a:ln w="3175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23888" y="188913"/>
            <a:ext cx="8543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245600" y="6477000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9ECFFD9C-6FE5-4D65-B4DE-337B523D460C}" type="slidenum">
              <a:rPr lang="en-US" b="1" smtClean="0">
                <a:solidFill>
                  <a:srgbClr val="000000">
                    <a:tint val="75000"/>
                  </a:srgbClr>
                </a:solidFill>
                <a:latin typeface="+mn-lt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b="1" dirty="0">
              <a:solidFill>
                <a:srgbClr val="000000">
                  <a:tint val="75000"/>
                </a:srgbClr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5413"/>
            <a:ext cx="12192000" cy="1587"/>
          </a:xfrm>
          <a:prstGeom prst="line">
            <a:avLst/>
          </a:prstGeom>
          <a:ln w="3175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1"/>
          <p:cNvSpPr>
            <a:spLocks noChangeArrowheads="1"/>
          </p:cNvSpPr>
          <p:nvPr userDrawn="1"/>
        </p:nvSpPr>
        <p:spPr bwMode="auto">
          <a:xfrm>
            <a:off x="9791700" y="0"/>
            <a:ext cx="2400300" cy="795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IN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95338"/>
            <a:ext cx="12192000" cy="0"/>
          </a:xfrm>
          <a:prstGeom prst="line">
            <a:avLst/>
          </a:prstGeom>
          <a:ln w="28575">
            <a:solidFill>
              <a:srgbClr val="00529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s@pawnhans.co.i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407368" y="980728"/>
            <a:ext cx="11089232" cy="5256584"/>
          </a:xfrm>
          <a:prstGeom prst="rect">
            <a:avLst/>
          </a:prstGeom>
          <a:solidFill>
            <a:srgbClr val="A5D76F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150" lvl="1" algn="ctr">
              <a:lnSpc>
                <a:spcPts val="2100"/>
              </a:lnSpc>
            </a:pPr>
            <a:endParaRPr lang="en-IN" sz="3200" b="1" u="sng" dirty="0" smtClean="0">
              <a:latin typeface="Baskerville Old Face" pitchFamily="18" charset="0"/>
              <a:cs typeface="Times New Roman"/>
            </a:endParaRPr>
          </a:p>
          <a:p>
            <a:pPr marL="12150" lvl="1" algn="ctr">
              <a:lnSpc>
                <a:spcPts val="2100"/>
              </a:lnSpc>
            </a:pPr>
            <a:endParaRPr lang="en-IN" sz="3200" b="1" u="sng" dirty="0" smtClean="0">
              <a:latin typeface="Baskerville Old Face" pitchFamily="18" charset="0"/>
              <a:cs typeface="Times New Roman"/>
            </a:endParaRPr>
          </a:p>
          <a:p>
            <a:pPr marL="12150" lvl="1" algn="ctr">
              <a:lnSpc>
                <a:spcPts val="2100"/>
              </a:lnSpc>
            </a:pPr>
            <a:r>
              <a:rPr lang="en-IN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  <a:cs typeface="Times New Roman"/>
              </a:rPr>
              <a:t>Development of MRO in India</a:t>
            </a:r>
          </a:p>
          <a:p>
            <a:pPr marL="12150" lvl="1" algn="ctr">
              <a:lnSpc>
                <a:spcPts val="2100"/>
              </a:lnSpc>
            </a:pPr>
            <a:endParaRPr lang="en-IN" sz="28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  <a:cs typeface="Times New Roman"/>
            </a:endParaRPr>
          </a:p>
          <a:p>
            <a:pPr marL="12150" lvl="1" algn="ctr">
              <a:lnSpc>
                <a:spcPts val="2100"/>
              </a:lnSpc>
            </a:pPr>
            <a:endParaRPr lang="en-IN" sz="28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  <a:cs typeface="Times New Roman"/>
            </a:endParaRPr>
          </a:p>
          <a:p>
            <a:pPr marL="12150" lvl="1" algn="ctr">
              <a:lnSpc>
                <a:spcPts val="2100"/>
              </a:lnSpc>
            </a:pPr>
            <a:r>
              <a:rPr lang="en-IN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lang="en-IN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  <a:cs typeface="Times New Roman"/>
              </a:rPr>
              <a:t>Constraints and Issues </a:t>
            </a:r>
            <a:endParaRPr lang="en-US" sz="28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  <a:cs typeface="Times New Roman"/>
            </a:endParaRPr>
          </a:p>
          <a:p>
            <a:pPr marL="12150" lvl="1" algn="ctr">
              <a:lnSpc>
                <a:spcPts val="2100"/>
              </a:lnSpc>
            </a:pPr>
            <a:endParaRPr lang="en-IN" sz="3200" b="1" u="sng" dirty="0" smtClean="0">
              <a:latin typeface="Baskerville Old Face" pitchFamily="18" charset="0"/>
              <a:cs typeface="Times New Roman"/>
            </a:endParaRPr>
          </a:p>
          <a:p>
            <a:pPr marL="12150" lvl="1" algn="ctr">
              <a:lnSpc>
                <a:spcPts val="2100"/>
              </a:lnSpc>
            </a:pPr>
            <a:endParaRPr lang="en-IN" sz="3200" b="1" u="sng" dirty="0" smtClean="0">
              <a:latin typeface="Baskerville Old Face" pitchFamily="18" charset="0"/>
              <a:cs typeface="Times New Roman"/>
            </a:endParaRPr>
          </a:p>
          <a:p>
            <a:pPr marL="12150" lvl="1" algn="ctr">
              <a:lnSpc>
                <a:spcPts val="2100"/>
              </a:lnSpc>
            </a:pPr>
            <a:r>
              <a:rPr lang="en-IN" sz="3200" b="1" u="sng" dirty="0" smtClean="0">
                <a:latin typeface="Baskerville Old Face" pitchFamily="18" charset="0"/>
                <a:cs typeface="Times New Roman"/>
              </a:rPr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8208" y="56612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7</a:t>
            </a:r>
            <a:r>
              <a:rPr lang="en-IN" b="1" baseline="30000" dirty="0" smtClean="0"/>
              <a:t>th</a:t>
            </a:r>
            <a:r>
              <a:rPr lang="en-IN" b="1" dirty="0" smtClean="0"/>
              <a:t> September , 2019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92" y="1916832"/>
            <a:ext cx="11113912" cy="3785652"/>
          </a:xfrm>
          <a:prstGeom prst="rect">
            <a:avLst/>
          </a:prstGeom>
          <a:solidFill>
            <a:srgbClr val="A5D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</a:rPr>
              <a:t>Cargo volume growing, due to double-digit expansion of e-commerce.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6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</a:rPr>
              <a:t>Air cargo demand as measured by freight tonne </a:t>
            </a:r>
            <a:r>
              <a:rPr lang="en-IN" sz="2800" dirty="0" smtClean="0">
                <a:solidFill>
                  <a:schemeClr val="tx1"/>
                </a:solidFill>
              </a:rPr>
              <a:t>kilometres </a:t>
            </a:r>
            <a:r>
              <a:rPr lang="en-IN" sz="2800" dirty="0" smtClean="0">
                <a:solidFill>
                  <a:schemeClr val="tx1"/>
                </a:solidFill>
              </a:rPr>
              <a:t>(FTK) saw an estimated 3.8% increase in 2018.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7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</a:rPr>
              <a:t>Cargo capacity saw an estimated 4.4%.</a:t>
            </a:r>
            <a:endParaRPr lang="en-IN" sz="6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700" dirty="0" smtClean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908720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005294"/>
                </a:solidFill>
              </a:rPr>
              <a:t>Cargo</a:t>
            </a:r>
            <a:endParaRPr lang="en-IN" sz="2000" b="1" dirty="0"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344" y="836713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GLOBAL AIRLINE INDUSTRY FINANCIAL PERFORMANCE</a:t>
            </a:r>
            <a:endParaRPr lang="en-IN" sz="1400" b="1" dirty="0">
              <a:solidFill>
                <a:srgbClr val="005294"/>
              </a:solidFill>
            </a:endParaRPr>
          </a:p>
        </p:txBody>
      </p:sp>
      <p:pic>
        <p:nvPicPr>
          <p:cNvPr id="10" name="image1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28" y="1196752"/>
            <a:ext cx="5832648" cy="252028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image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1984" y="1196752"/>
            <a:ext cx="6168008" cy="252028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07968" y="83671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SPOT PRICES OF CRUDE OIL AND JET FUEL PER GALLON</a:t>
            </a:r>
            <a:endParaRPr lang="en-IN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263352" y="3717032"/>
            <a:ext cx="11665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GLOBAL PASSENGER LOAD FACTOR VERSUS RETURN ON INVESTED CAPITAL</a:t>
            </a:r>
            <a:endParaRPr lang="en-IN" sz="1400" b="1" dirty="0"/>
          </a:p>
        </p:txBody>
      </p:sp>
      <p:pic>
        <p:nvPicPr>
          <p:cNvPr id="15" name="image9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08" y="4005064"/>
            <a:ext cx="12000656" cy="242582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368" y="1196752"/>
            <a:ext cx="11377264" cy="4632037"/>
          </a:xfrm>
          <a:prstGeom prst="rect">
            <a:avLst/>
          </a:prstGeom>
          <a:solidFill>
            <a:srgbClr val="A5D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Labour costs also have been on the </a:t>
            </a:r>
            <a:r>
              <a:rPr lang="en-IN" sz="2800" dirty="0" smtClean="0">
                <a:solidFill>
                  <a:srgbClr val="005294"/>
                </a:solidFill>
              </a:rPr>
              <a:t>rise.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Upward </a:t>
            </a:r>
            <a:r>
              <a:rPr lang="en-IN" sz="2800" dirty="0" smtClean="0">
                <a:solidFill>
                  <a:srgbClr val="005294"/>
                </a:solidFill>
              </a:rPr>
              <a:t>pressure on wages is expected </a:t>
            </a:r>
            <a:r>
              <a:rPr lang="en-IN" sz="2800" dirty="0" smtClean="0">
                <a:solidFill>
                  <a:srgbClr val="005294"/>
                </a:solidFill>
              </a:rPr>
              <a:t>with the need for more pilots </a:t>
            </a:r>
            <a:r>
              <a:rPr lang="en-IN" sz="2800" dirty="0" smtClean="0">
                <a:solidFill>
                  <a:srgbClr val="005294"/>
                </a:solidFill>
              </a:rPr>
              <a:t>and trained aviation maintenance </a:t>
            </a:r>
            <a:r>
              <a:rPr lang="en-IN" sz="2800" dirty="0" smtClean="0">
                <a:solidFill>
                  <a:srgbClr val="005294"/>
                </a:solidFill>
              </a:rPr>
              <a:t>technicians.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Labour </a:t>
            </a:r>
            <a:r>
              <a:rPr lang="en-IN" sz="2800" dirty="0" smtClean="0">
                <a:solidFill>
                  <a:srgbClr val="005294"/>
                </a:solidFill>
              </a:rPr>
              <a:t>and fuel are the industry’s two largest operating </a:t>
            </a:r>
            <a:r>
              <a:rPr lang="en-IN" sz="2800" dirty="0" smtClean="0">
                <a:solidFill>
                  <a:srgbClr val="005294"/>
                </a:solidFill>
              </a:rPr>
              <a:t>expenses.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700" dirty="0" smtClean="0">
              <a:solidFill>
                <a:srgbClr val="005294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Aviation </a:t>
            </a:r>
            <a:r>
              <a:rPr lang="en-IN" sz="2800" dirty="0" smtClean="0">
                <a:solidFill>
                  <a:srgbClr val="005294"/>
                </a:solidFill>
              </a:rPr>
              <a:t>industry will need 635,000 new commercial pilots by </a:t>
            </a:r>
            <a:r>
              <a:rPr lang="en-IN" sz="2800" dirty="0" smtClean="0">
                <a:solidFill>
                  <a:srgbClr val="005294"/>
                </a:solidFill>
              </a:rPr>
              <a:t>2037. Presently, there are 550,000 </a:t>
            </a:r>
            <a:r>
              <a:rPr lang="en-IN" sz="2800" dirty="0" smtClean="0">
                <a:solidFill>
                  <a:srgbClr val="005294"/>
                </a:solidFill>
              </a:rPr>
              <a:t>full-time commercial pilots of which large numbers Old Guards (born between 1946 and 1964) and majority are expected to retire within the next 10 years. </a:t>
            </a:r>
            <a:endParaRPr lang="en-IN" sz="700" dirty="0" smtClean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368" y="1045180"/>
            <a:ext cx="11377264" cy="4832092"/>
          </a:xfrm>
          <a:prstGeom prst="rect">
            <a:avLst/>
          </a:prstGeom>
          <a:solidFill>
            <a:srgbClr val="A5D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Aviation </a:t>
            </a:r>
            <a:r>
              <a:rPr lang="en-IN" sz="2800" dirty="0" smtClean="0">
                <a:solidFill>
                  <a:srgbClr val="005294"/>
                </a:solidFill>
              </a:rPr>
              <a:t>maintenance Engineers (AMEs) </a:t>
            </a:r>
            <a:r>
              <a:rPr lang="en-IN" sz="2800" dirty="0" smtClean="0">
                <a:solidFill>
                  <a:srgbClr val="005294"/>
                </a:solidFill>
              </a:rPr>
              <a:t>are older </a:t>
            </a:r>
            <a:r>
              <a:rPr lang="en-IN" sz="2800" dirty="0" smtClean="0">
                <a:solidFill>
                  <a:srgbClr val="005294"/>
                </a:solidFill>
              </a:rPr>
              <a:t>than workers in other industries, such as technology, retail, and healthcare. </a:t>
            </a:r>
            <a:endParaRPr lang="en-IN" sz="2800" dirty="0" smtClean="0">
              <a:solidFill>
                <a:srgbClr val="005294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Challenge </a:t>
            </a:r>
            <a:r>
              <a:rPr lang="en-IN" sz="2800" dirty="0" smtClean="0">
                <a:solidFill>
                  <a:srgbClr val="005294"/>
                </a:solidFill>
              </a:rPr>
              <a:t>of being an AME is to service older aircraft built before 2000 as well as newer planes with more sophisticated technology. </a:t>
            </a:r>
            <a:endParaRPr lang="en-IN" sz="2800" dirty="0" smtClean="0">
              <a:solidFill>
                <a:srgbClr val="005294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Operating </a:t>
            </a:r>
            <a:r>
              <a:rPr lang="en-IN" sz="2800" dirty="0" smtClean="0">
                <a:solidFill>
                  <a:srgbClr val="005294"/>
                </a:solidFill>
              </a:rPr>
              <a:t>expenses are </a:t>
            </a:r>
            <a:r>
              <a:rPr lang="en-IN" sz="2800" dirty="0" smtClean="0">
                <a:solidFill>
                  <a:srgbClr val="005294"/>
                </a:solidFill>
              </a:rPr>
              <a:t>putting </a:t>
            </a:r>
            <a:r>
              <a:rPr lang="en-IN" sz="2800" dirty="0" smtClean="0">
                <a:solidFill>
                  <a:srgbClr val="005294"/>
                </a:solidFill>
              </a:rPr>
              <a:t>pressure on </a:t>
            </a:r>
            <a:r>
              <a:rPr lang="en-IN" sz="2800" dirty="0" smtClean="0">
                <a:solidFill>
                  <a:srgbClr val="005294"/>
                </a:solidFill>
              </a:rPr>
              <a:t>airline </a:t>
            </a:r>
            <a:r>
              <a:rPr lang="en-IN" sz="2800" dirty="0" smtClean="0">
                <a:solidFill>
                  <a:srgbClr val="005294"/>
                </a:solidFill>
              </a:rPr>
              <a:t>profitability. </a:t>
            </a:r>
            <a:endParaRPr lang="en-IN" sz="2800" dirty="0" smtClean="0">
              <a:solidFill>
                <a:srgbClr val="005294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World </a:t>
            </a:r>
            <a:r>
              <a:rPr lang="en-IN" sz="2800" dirty="0" smtClean="0">
                <a:solidFill>
                  <a:srgbClr val="005294"/>
                </a:solidFill>
              </a:rPr>
              <a:t>GDP growth rate is expected to remain at 3.7 % for 2019</a:t>
            </a:r>
            <a:r>
              <a:rPr lang="en-IN" sz="2800" dirty="0" smtClean="0">
                <a:solidFill>
                  <a:srgbClr val="005294"/>
                </a:solidFill>
              </a:rPr>
              <a:t>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005294"/>
                </a:solidFill>
              </a:rPr>
              <a:t>China </a:t>
            </a:r>
            <a:r>
              <a:rPr lang="en-IN" sz="2800" dirty="0" smtClean="0">
                <a:solidFill>
                  <a:srgbClr val="005294"/>
                </a:solidFill>
              </a:rPr>
              <a:t>and India, while still growing at more than 6%, </a:t>
            </a:r>
            <a:r>
              <a:rPr lang="en-IN" sz="2800" dirty="0" smtClean="0">
                <a:solidFill>
                  <a:srgbClr val="005294"/>
                </a:solidFill>
              </a:rPr>
              <a:t>may </a:t>
            </a:r>
            <a:r>
              <a:rPr lang="en-IN" sz="2800" dirty="0" smtClean="0">
                <a:solidFill>
                  <a:srgbClr val="005294"/>
                </a:solidFill>
              </a:rPr>
              <a:t>also see slow economic growth over the next two years. </a:t>
            </a:r>
            <a:endParaRPr lang="en-IN" sz="2800" dirty="0">
              <a:solidFill>
                <a:srgbClr val="005294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368" y="1052736"/>
            <a:ext cx="55446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/>
              <a:t>TOTAL MRO SPEND BY AIRCRAFT VINTAGE, 2019–2029</a:t>
            </a:r>
            <a:endParaRPr lang="en-IN" sz="1500" b="1" dirty="0"/>
          </a:p>
        </p:txBody>
      </p:sp>
      <p:pic>
        <p:nvPicPr>
          <p:cNvPr id="9" name="image3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352" y="1628800"/>
            <a:ext cx="5760640" cy="432048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image3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9825" y="1628800"/>
            <a:ext cx="5780831" cy="432048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257746" y="1052736"/>
            <a:ext cx="56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TOTAL MRO SPEND BY REGION, 2019 VERSUS 2029</a:t>
            </a:r>
            <a:endParaRPr lang="en-IN" sz="16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384" y="908720"/>
            <a:ext cx="1116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MRO MARKET FORECAST BY AIRCRAFT CLASS, 2019–2029</a:t>
            </a:r>
            <a:endParaRPr lang="en-IN" b="1" dirty="0"/>
          </a:p>
        </p:txBody>
      </p:sp>
      <p:pic>
        <p:nvPicPr>
          <p:cNvPr id="11" name="image3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360" y="1412776"/>
            <a:ext cx="11521280" cy="48245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  <a:solidFill>
            <a:schemeClr val="bg1"/>
          </a:solidFill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1344" y="1439516"/>
          <a:ext cx="11593287" cy="45097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53412"/>
                <a:gridCol w="1671876"/>
                <a:gridCol w="2036523"/>
                <a:gridCol w="2062925"/>
                <a:gridCol w="2520280"/>
                <a:gridCol w="2448271"/>
              </a:tblGrid>
              <a:tr h="1000103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Global MRO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Indian MRO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Domestic MRO Done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Helicopter MRO/Indian MRO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Helicopters MRO / Domestic MRO Done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  <a:tr h="1900635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latin typeface="+mn-lt"/>
                          <a:cs typeface="+mn-cs"/>
                        </a:rPr>
                        <a:t>$82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 billion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latin typeface="+mn-lt"/>
                          <a:cs typeface="+mn-cs"/>
                        </a:rPr>
                        <a:t>$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 2 billion/ 2.4%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$ 0.7</a:t>
                      </a:r>
                      <a:r>
                        <a:rPr lang="en-IN" sz="1800" baseline="0" dirty="0" smtClean="0"/>
                        <a:t> billion</a:t>
                      </a:r>
                      <a:r>
                        <a:rPr lang="en-IN" sz="1800" dirty="0" smtClean="0"/>
                        <a:t>/30%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latin typeface="+mn-lt"/>
                          <a:cs typeface="+mn-cs"/>
                        </a:rPr>
                        <a:t>$ 75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 million/(</a:t>
                      </a:r>
                      <a:r>
                        <a:rPr lang="en-IN" sz="1800" dirty="0" smtClean="0"/>
                        <a:t>3.75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%)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 </a:t>
                      </a:r>
                      <a:r>
                        <a:rPr lang="en-IN" sz="1800" b="0" dirty="0" smtClean="0">
                          <a:latin typeface="+mn-lt"/>
                          <a:cs typeface="+mn-cs"/>
                        </a:rPr>
                        <a:t>$ 75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 million/</a:t>
                      </a:r>
                      <a:r>
                        <a:rPr lang="en-IN" sz="1800" dirty="0" smtClean="0"/>
                        <a:t>10.7%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  <a:tr h="1609026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2029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$116 billion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$ 4 billion/3.4%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$ 1.2 billion (30%)</a:t>
                      </a:r>
                    </a:p>
                    <a:p>
                      <a:endParaRPr lang="en-IN" sz="1800" dirty="0" smtClean="0"/>
                    </a:p>
                    <a:p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IN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2 billion  (50%)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 smtClean="0"/>
                    </a:p>
                    <a:p>
                      <a:r>
                        <a:rPr lang="en-IN" sz="1800" dirty="0" smtClean="0"/>
                        <a:t>$ 150 million (3.75%)</a:t>
                      </a:r>
                    </a:p>
                    <a:p>
                      <a:endParaRPr lang="en-IN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IN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600 million  (15%)</a:t>
                      </a:r>
                      <a:endParaRPr lang="en-IN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 smtClean="0"/>
                    </a:p>
                    <a:p>
                      <a:r>
                        <a:rPr lang="en-IN" sz="1800" dirty="0" smtClean="0"/>
                        <a:t> $ 150 million/12.50%</a:t>
                      </a:r>
                    </a:p>
                    <a:p>
                      <a:endParaRPr lang="en-IN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IN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600 million  (30%)</a:t>
                      </a:r>
                      <a:endParaRPr lang="en-IN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-384719" y="-14990"/>
            <a:ext cx="1108923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62000"/>
            <a:ext cx="12192000" cy="1588"/>
          </a:xfrm>
          <a:prstGeom prst="line">
            <a:avLst/>
          </a:prstGeom>
          <a:ln w="3175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0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 bwMode="auto">
          <a:xfrm>
            <a:off x="188115" y="-60299"/>
            <a:ext cx="11029414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endParaRPr lang="en-IN" altLang="en-US" sz="24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  <a:solidFill>
            <a:schemeClr val="bg1"/>
          </a:solidFill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2" y="97468"/>
            <a:ext cx="9207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5294"/>
                </a:solidFill>
              </a:rPr>
              <a:t>Opportunities for the growth of MRO Industry - India </a:t>
            </a:r>
            <a:endParaRPr lang="en-US" sz="2800" dirty="0">
              <a:solidFill>
                <a:srgbClr val="0052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186" y="764704"/>
            <a:ext cx="11882478" cy="5663089"/>
          </a:xfrm>
          <a:prstGeom prst="rect">
            <a:avLst/>
          </a:prstGeom>
          <a:solidFill>
            <a:srgbClr val="D4ECB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Times New Roman"/>
                <a:cs typeface="Times New Roman"/>
              </a:rPr>
              <a:t>New Civil Aviation Policy </a:t>
            </a:r>
            <a:r>
              <a:rPr lang="en-US" sz="2400" dirty="0" smtClean="0">
                <a:latin typeface="+mj-lt"/>
                <a:ea typeface="Times New Roman"/>
                <a:cs typeface="Times New Roman"/>
              </a:rPr>
              <a:t>- 2016 </a:t>
            </a:r>
            <a:r>
              <a:rPr lang="en-US" sz="2400" dirty="0" smtClean="0">
                <a:latin typeface="+mj-lt"/>
                <a:ea typeface="Times New Roman"/>
                <a:cs typeface="Times New Roman"/>
              </a:rPr>
              <a:t>has enumerated several progressive steps for MROs  viz:</a:t>
            </a:r>
          </a:p>
          <a:p>
            <a:pPr marL="981075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ea typeface="Times New Roman"/>
                <a:cs typeface="Times New Roman"/>
              </a:rPr>
              <a:t>VAT reduction in persuasion with </a:t>
            </a:r>
            <a:r>
              <a:rPr lang="en-US" sz="2200" dirty="0" smtClean="0">
                <a:latin typeface="+mj-lt"/>
                <a:ea typeface="Times New Roman"/>
                <a:cs typeface="Times New Roman"/>
              </a:rPr>
              <a:t>State Govts</a:t>
            </a:r>
            <a:r>
              <a:rPr lang="en-US" sz="2200" dirty="0" smtClean="0">
                <a:latin typeface="+mj-lt"/>
                <a:ea typeface="Times New Roman"/>
                <a:cs typeface="Times New Roman"/>
              </a:rPr>
              <a:t>.</a:t>
            </a:r>
          </a:p>
          <a:p>
            <a:pPr marL="981075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ea typeface="Times New Roman"/>
                <a:cs typeface="Times New Roman"/>
              </a:rPr>
              <a:t>No airport royalties and charges for five years and further rationalization. </a:t>
            </a:r>
          </a:p>
          <a:p>
            <a:pPr marL="981075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ea typeface="Times New Roman"/>
                <a:cs typeface="Times New Roman"/>
              </a:rPr>
              <a:t>Declaring MRO as a </a:t>
            </a:r>
            <a:r>
              <a:rPr lang="en-US" sz="2200" dirty="0" smtClean="0">
                <a:latin typeface="+mj-lt"/>
                <a:ea typeface="Times New Roman"/>
                <a:cs typeface="Times New Roman"/>
              </a:rPr>
              <a:t>Separate Category</a:t>
            </a:r>
            <a:r>
              <a:rPr lang="en-US" sz="2200" dirty="0" smtClean="0">
                <a:latin typeface="+mj-lt"/>
                <a:ea typeface="Times New Roman"/>
                <a:cs typeface="Times New Roman"/>
              </a:rPr>
              <a:t>.</a:t>
            </a:r>
          </a:p>
          <a:p>
            <a:pPr marL="981075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ea typeface="Times New Roman"/>
                <a:cs typeface="Times New Roman"/>
              </a:rPr>
              <a:t>Duty free storage of imported spare parts.</a:t>
            </a:r>
          </a:p>
          <a:p>
            <a:pPr marL="981075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ea typeface="Times New Roman"/>
                <a:cs typeface="Times New Roman"/>
              </a:rPr>
              <a:t>Exemption of customs duty on aircraft </a:t>
            </a:r>
            <a:r>
              <a:rPr lang="en-US" sz="2200" dirty="0" smtClean="0">
                <a:latin typeface="+mj-lt"/>
                <a:ea typeface="Times New Roman"/>
                <a:cs typeface="Times New Roman"/>
              </a:rPr>
              <a:t>tools, tool-kits </a:t>
            </a:r>
            <a:r>
              <a:rPr lang="en-US" sz="2200" dirty="0" smtClean="0">
                <a:latin typeface="+mj-lt"/>
                <a:ea typeface="Times New Roman"/>
                <a:cs typeface="Times New Roman"/>
              </a:rPr>
              <a:t>and testing equipment etc.</a:t>
            </a:r>
          </a:p>
          <a:p>
            <a:pPr marL="981075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ea typeface="Times New Roman"/>
                <a:cs typeface="Times New Roman"/>
              </a:rPr>
              <a:t>Allowed import of unserviceable parts for maintenance.</a:t>
            </a:r>
          </a:p>
          <a:p>
            <a:pPr marL="981075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ea typeface="Times New Roman"/>
                <a:cs typeface="Times New Roman"/>
              </a:rPr>
              <a:t>Relaxed rules for foreign aircraft maintenance in India.</a:t>
            </a:r>
          </a:p>
          <a:p>
            <a:pPr marL="981075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ea typeface="Times New Roman"/>
                <a:cs typeface="Times New Roman"/>
              </a:rPr>
              <a:t>Easing out several irritant customs and regulatory provisions.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u="sng" dirty="0" smtClean="0">
                <a:latin typeface="+mj-lt"/>
                <a:ea typeface="Times New Roman"/>
                <a:cs typeface="Times New Roman"/>
              </a:rPr>
              <a:t>NCAP Policy </a:t>
            </a:r>
            <a:r>
              <a:rPr lang="en-US" sz="2400" u="sng" dirty="0" smtClean="0">
                <a:latin typeface="+mj-lt"/>
                <a:ea typeface="Times New Roman"/>
                <a:cs typeface="Times New Roman"/>
              </a:rPr>
              <a:t>would give strong positive push to performance and expansion </a:t>
            </a:r>
            <a:r>
              <a:rPr lang="en-US" sz="2400" u="sng" dirty="0" smtClean="0">
                <a:latin typeface="+mj-lt"/>
                <a:ea typeface="Times New Roman"/>
                <a:cs typeface="Times New Roman"/>
              </a:rPr>
              <a:t>of  </a:t>
            </a:r>
            <a:r>
              <a:rPr lang="en-US" sz="2400" u="sng" dirty="0" smtClean="0">
                <a:latin typeface="+mj-lt"/>
                <a:ea typeface="Times New Roman"/>
                <a:cs typeface="Times New Roman"/>
              </a:rPr>
              <a:t>MRO  establishments.</a:t>
            </a:r>
            <a:endParaRPr lang="en-US" sz="2400" u="sng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762000"/>
            <a:ext cx="12192000" cy="1588"/>
          </a:xfrm>
          <a:prstGeom prst="line">
            <a:avLst/>
          </a:prstGeom>
          <a:ln w="3175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0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 bwMode="auto">
          <a:xfrm>
            <a:off x="188115" y="-60299"/>
            <a:ext cx="11029414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endParaRPr lang="en-IN" altLang="en-US" sz="24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50" y="1142984"/>
            <a:ext cx="992988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/>
              <a:t>Higher duties of approximately 12-15% on spare parts.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/>
              <a:t>Rents charged by Airports to MRO providers are 50-100% higher than the facilities in Europe and Turkey.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/>
              <a:t>High GST of 18%.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95600" y="3272569"/>
            <a:ext cx="9458316" cy="2585323"/>
          </a:xfrm>
          <a:prstGeom prst="rect">
            <a:avLst/>
          </a:prstGeom>
          <a:solidFill>
            <a:srgbClr val="A5D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005294"/>
                </a:solidFill>
              </a:rPr>
              <a:t>Policy interventions to propel MRO as per 2019-2020 Union Budget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solidFill>
                  <a:srgbClr val="005294"/>
                </a:solidFill>
              </a:rPr>
              <a:t>Providing a level playing field through suitable tax related interventions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solidFill>
                  <a:srgbClr val="005294"/>
                </a:solidFill>
              </a:rPr>
              <a:t>Rationalising royalty payments for MROs at Airports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solidFill>
                  <a:srgbClr val="005294"/>
                </a:solidFill>
              </a:rPr>
              <a:t>Strategic push for setting up engine shops in India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solidFill>
                  <a:srgbClr val="005294"/>
                </a:solidFill>
              </a:rPr>
              <a:t>Creating a bonded warehouse or depository of spare parts for timely availability to suit best turnaround times.</a:t>
            </a:r>
            <a:endParaRPr lang="en-US" dirty="0">
              <a:solidFill>
                <a:srgbClr val="00529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384720" y="-14990"/>
            <a:ext cx="10801199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</a:t>
            </a:r>
            <a:r>
              <a:rPr lang="en-IN" altLang="en-US" sz="24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352" y="1045180"/>
            <a:ext cx="11665296" cy="5044651"/>
          </a:xfrm>
          <a:prstGeom prst="rect">
            <a:avLst/>
          </a:prstGeom>
          <a:solidFill>
            <a:srgbClr val="A5D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 algn="ctr">
              <a:lnSpc>
                <a:spcPct val="150000"/>
              </a:lnSpc>
            </a:pPr>
            <a:r>
              <a:rPr lang="en-IN" sz="3200" b="1" u="sng" dirty="0" smtClean="0">
                <a:solidFill>
                  <a:srgbClr val="005294"/>
                </a:solidFill>
              </a:rPr>
              <a:t>Issues that Create Headwinds for Indian Aviation</a:t>
            </a:r>
          </a:p>
          <a:p>
            <a:pPr marL="514350" lvl="0" indent="-514350" algn="ctr">
              <a:lnSpc>
                <a:spcPct val="150000"/>
              </a:lnSpc>
            </a:pPr>
            <a:endParaRPr lang="en-IN" sz="1100" b="1" u="sng" dirty="0" smtClean="0">
              <a:solidFill>
                <a:srgbClr val="005294"/>
              </a:solidFill>
            </a:endParaRP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Tax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on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Aviation Turbine Fuel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. 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Limited runway capacity.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Costs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of new airport capacity are unrestrained.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Restructuring of regulatory bodies.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Legal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procedures where contract enforcement is challenging. </a:t>
            </a:r>
          </a:p>
          <a:p>
            <a:pPr marL="514350" lvl="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Sustainability and Success of UDAN Scheme.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76" y="1052736"/>
            <a:ext cx="11377264" cy="5112568"/>
          </a:xfrm>
          <a:prstGeom prst="rect">
            <a:avLst/>
          </a:prstGeom>
          <a:solidFill>
            <a:srgbClr val="A5D76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700" b="1" dirty="0" smtClean="0"/>
              <a:t>Introduction.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700" b="1" dirty="0" smtClean="0"/>
              <a:t>Global Aviation Scenario - Passenger Air Travel &amp; Cargo Services.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700" b="1" dirty="0" smtClean="0"/>
              <a:t>Raising Cost.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700" b="1" dirty="0" smtClean="0"/>
              <a:t>Global MRO Scenario.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700" b="1" dirty="0" smtClean="0"/>
              <a:t>Status of Indian Aviation.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700" b="1" dirty="0" smtClean="0"/>
              <a:t>Issues that Create Headwind for Indian Aviation &amp; MRO - Needs Immediate Attention.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700" b="1" dirty="0" smtClean="0"/>
              <a:t>Conclusion.</a:t>
            </a:r>
            <a:r>
              <a:rPr lang="en-IN" sz="2700" dirty="0" smtClean="0"/>
              <a:t>	</a:t>
            </a:r>
            <a:endParaRPr lang="en-IN" sz="2700" dirty="0"/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 bwMode="auto">
          <a:xfrm>
            <a:off x="188115" y="-60299"/>
            <a:ext cx="11029414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endParaRPr lang="en-IN" altLang="en-US" sz="24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8" name="image3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368" y="2636912"/>
            <a:ext cx="11449272" cy="230425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35560" y="1124744"/>
            <a:ext cx="7734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5294"/>
                </a:solidFill>
              </a:rPr>
              <a:t>FACTORS AFFECTING AVIATION INDUSTRY &amp; MRO</a:t>
            </a:r>
            <a:endParaRPr lang="en-IN" sz="2400" b="1" dirty="0">
              <a:solidFill>
                <a:srgbClr val="00529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384720" y="-14990"/>
            <a:ext cx="10801199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</a:t>
            </a:r>
            <a:r>
              <a:rPr lang="en-IN" altLang="en-US" sz="24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  <a:solidFill>
            <a:schemeClr val="bg1"/>
          </a:solidFill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384720" y="-14990"/>
            <a:ext cx="10801199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</a:t>
            </a:r>
            <a:r>
              <a:rPr lang="en-IN" altLang="en-US" sz="24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4232" y="2852936"/>
            <a:ext cx="351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Corp.affairs@pawnhans.co.in</a:t>
            </a:r>
            <a:endParaRPr lang="en-US" dirty="0" smtClean="0"/>
          </a:p>
          <a:p>
            <a:pPr algn="r"/>
            <a:r>
              <a:rPr lang="en-US" b="1" dirty="0" smtClean="0">
                <a:solidFill>
                  <a:srgbClr val="005294"/>
                </a:solidFill>
              </a:rPr>
              <a:t>Pawanhans.co.in</a:t>
            </a:r>
            <a:endParaRPr lang="en-US" b="1" dirty="0">
              <a:solidFill>
                <a:srgbClr val="00529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68" y="2636912"/>
            <a:ext cx="3532677" cy="809953"/>
          </a:xfrm>
          <a:prstGeom prst="rect">
            <a:avLst/>
          </a:prstGeom>
        </p:spPr>
        <p:txBody>
          <a:bodyPr lIns="0" rIns="274320" anchor="ctr" anchorCtr="0"/>
          <a:lstStyle>
            <a:lvl1pPr lvl="0" indent="0">
              <a:spcBef>
                <a:spcPct val="20000"/>
              </a:spcBef>
              <a:buFont typeface="Arial" pitchFamily="34" charset="0"/>
              <a:buNone/>
              <a:defRPr sz="2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1504" y="4221088"/>
            <a:ext cx="8236492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 Transformation</a:t>
            </a:r>
          </a:p>
          <a:p>
            <a:pPr algn="ctr">
              <a:defRPr/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62000"/>
            <a:ext cx="12192000" cy="1588"/>
          </a:xfrm>
          <a:prstGeom prst="line">
            <a:avLst/>
          </a:prstGeom>
          <a:ln w="3175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05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  <a:solidFill>
            <a:schemeClr val="bg1"/>
          </a:solidFill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8084" y="4357693"/>
          <a:ext cx="11762572" cy="20002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02215"/>
                <a:gridCol w="1656700"/>
                <a:gridCol w="2162433"/>
                <a:gridCol w="2968513"/>
                <a:gridCol w="2572711"/>
              </a:tblGrid>
              <a:tr h="63691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MRO Market Size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Annual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India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Abroad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Helicopters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  <a:tr h="397643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Current (2018-19)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Rs.5000 Cr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Rs. 500 Cr (10%)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Rs 4,500 Cr (90%)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 Rs. 525 Cr.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  <a:tr h="482853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Year 2025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Rs. 13,950 Cr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Rs. 8,370 Cr (60%)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Rs. 5,580 Cr (40%)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 Rs.</a:t>
                      </a:r>
                      <a:r>
                        <a:rPr lang="en-IN" sz="1400" baseline="0" dirty="0" smtClean="0"/>
                        <a:t> 1100 Cr.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  <a:tr h="482853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Year 2035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Rs 20,900 Cr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Rs.</a:t>
                      </a:r>
                      <a:r>
                        <a:rPr lang="en-IN" sz="1400" baseline="0" dirty="0" smtClean="0"/>
                        <a:t> 15,693 Cr (75%)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Rs.</a:t>
                      </a:r>
                      <a:r>
                        <a:rPr lang="en-IN" sz="1400" baseline="0" dirty="0" smtClean="0"/>
                        <a:t> 5,225 Cr (25%)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 Rs.</a:t>
                      </a:r>
                      <a:r>
                        <a:rPr lang="en-IN" sz="1400" baseline="0" dirty="0" smtClean="0"/>
                        <a:t> 2000 Cr.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836712"/>
            <a:ext cx="4857784" cy="3291848"/>
          </a:xfrm>
          <a:prstGeom prst="rect">
            <a:avLst/>
          </a:prstGeom>
          <a:ln>
            <a:solidFill>
              <a:schemeClr val="accent2"/>
            </a:solidFill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0994654" y="2420888"/>
            <a:ext cx="1150018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Human resource functional break-up  of  MRO: 12 employees per aircraft</a:t>
            </a:r>
            <a:endParaRPr lang="en-US" sz="1400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238084" y="836712"/>
          <a:ext cx="6572296" cy="344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-384719" y="-14990"/>
            <a:ext cx="1108923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62000"/>
            <a:ext cx="12192000" cy="1588"/>
          </a:xfrm>
          <a:prstGeom prst="line">
            <a:avLst/>
          </a:prstGeom>
          <a:ln w="3175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0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0610" y="77667"/>
            <a:ext cx="12192000" cy="565251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INTERNATIONALLY WELL LOCATED &amp; DOMESTICALLY WELL CONNECTED LOCATION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 descr="MAP_HUB_FIN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49" y="2214553"/>
            <a:ext cx="6298600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9021351"/>
              </p:ext>
            </p:extLst>
          </p:nvPr>
        </p:nvGraphicFramePr>
        <p:xfrm>
          <a:off x="5784991" y="785793"/>
          <a:ext cx="6323856" cy="1371078"/>
        </p:xfrm>
        <a:graphic>
          <a:graphicData uri="http://schemas.openxmlformats.org/drawingml/2006/table">
            <a:tbl>
              <a:tblPr/>
              <a:tblGrid>
                <a:gridCol w="2107952"/>
                <a:gridCol w="2107952"/>
                <a:gridCol w="2107952"/>
              </a:tblGrid>
              <a:tr h="2285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Within 5 Hours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flying time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Abu Dhabi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Muscat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Penang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Dammam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Riyadh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Phuket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Doha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Sharjah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Singapore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Dubai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Bangkok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Mauritius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Kuwait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Kuala Lumpur</a:t>
                      </a: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428993"/>
              </p:ext>
            </p:extLst>
          </p:nvPr>
        </p:nvGraphicFramePr>
        <p:xfrm>
          <a:off x="110601" y="785795"/>
          <a:ext cx="5513070" cy="1371075"/>
        </p:xfrm>
        <a:graphic>
          <a:graphicData uri="http://schemas.openxmlformats.org/drawingml/2006/table">
            <a:tbl>
              <a:tblPr/>
              <a:tblGrid>
                <a:gridCol w="2756535"/>
                <a:gridCol w="2756535"/>
              </a:tblGrid>
              <a:tr h="457025">
                <a:tc gridSpan="2"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Within 2 Hours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flying time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Kathmandu</a:t>
                      </a:r>
                      <a:endParaRPr lang="en-US" sz="1400" dirty="0"/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Male</a:t>
                      </a:r>
                      <a:endParaRPr lang="en-US" sz="1400" dirty="0"/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Colombo</a:t>
                      </a:r>
                      <a:endParaRPr lang="en-US" sz="1400" dirty="0"/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Dhaka</a:t>
                      </a:r>
                      <a:endParaRPr lang="en-US" sz="1400" dirty="0"/>
                    </a:p>
                  </a:txBody>
                  <a:tcPr marL="124404" marR="124404" marT="9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C:\Users\00004559\AppData\Local\Temp\SNAGHTML6268fb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98" y="2212886"/>
            <a:ext cx="5526842" cy="4466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9147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352" y="836712"/>
            <a:ext cx="11665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FLEET AND MRO FORECAST SUMMARY</a:t>
            </a:r>
            <a:endParaRPr lang="en-IN" sz="16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35358" y="1268758"/>
          <a:ext cx="11521283" cy="4968553"/>
        </p:xfrm>
        <a:graphic>
          <a:graphicData uri="http://schemas.openxmlformats.org/drawingml/2006/table">
            <a:tbl>
              <a:tblPr/>
              <a:tblGrid>
                <a:gridCol w="1584178"/>
                <a:gridCol w="822080"/>
                <a:gridCol w="980692"/>
                <a:gridCol w="1040909"/>
                <a:gridCol w="997896"/>
                <a:gridCol w="931534"/>
                <a:gridCol w="1097441"/>
                <a:gridCol w="1022476"/>
                <a:gridCol w="992980"/>
                <a:gridCol w="1065489"/>
                <a:gridCol w="985608"/>
              </a:tblGrid>
              <a:tr h="595643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Arial Black"/>
                        <a:cs typeface="Arial Black"/>
                      </a:endParaRPr>
                    </a:p>
                    <a:p>
                      <a:pPr marL="3175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REGION</a:t>
                      </a:r>
                      <a:endParaRPr lang="en-IN" sz="28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Arial Black"/>
                        <a:cs typeface="Arial Black"/>
                      </a:endParaRPr>
                    </a:p>
                    <a:p>
                      <a:pPr marL="60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AFRICA</a:t>
                      </a:r>
                      <a:endParaRPr lang="en-IN" sz="24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7175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MIDDLE EAST</a:t>
                      </a:r>
                      <a:endParaRPr lang="en-IN" sz="24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1120" indent="7302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ASIA PACIFIC</a:t>
                      </a:r>
                      <a:endParaRPr lang="en-IN" sz="24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Arial Black"/>
                        <a:cs typeface="Arial Black"/>
                      </a:endParaRPr>
                    </a:p>
                    <a:p>
                      <a:pPr marL="8445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Black"/>
                          <a:cs typeface="Arial Black"/>
                        </a:rPr>
                        <a:t>CHINA</a:t>
                      </a:r>
                      <a:endParaRPr lang="en-IN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Arial Black"/>
                        <a:cs typeface="Arial Black"/>
                      </a:endParaRPr>
                    </a:p>
                    <a:p>
                      <a:pPr marL="1117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INDIA</a:t>
                      </a:r>
                      <a:endParaRPr lang="en-IN" sz="24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29845" indent="7874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LATIN AMERICA</a:t>
                      </a:r>
                      <a:endParaRPr lang="en-IN" sz="24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33655" indent="4572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NORTH AMERICA</a:t>
                      </a:r>
                      <a:endParaRPr lang="en-IN" sz="24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28575" indent="-2794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EASTERN EUROPE</a:t>
                      </a:r>
                      <a:endParaRPr lang="en-IN" sz="24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3025" indent="-4445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WESTERN EUROPE</a:t>
                      </a:r>
                      <a:endParaRPr lang="en-IN" sz="24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Arial Black"/>
                        <a:cs typeface="Arial Black"/>
                      </a:endParaRPr>
                    </a:p>
                    <a:p>
                      <a:pPr marL="558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WORLD</a:t>
                      </a:r>
                      <a:endParaRPr lang="en-IN" sz="24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</a:tr>
              <a:tr h="331690">
                <a:tc>
                  <a:txBody>
                    <a:bodyPr/>
                    <a:lstStyle/>
                    <a:p>
                      <a:pPr marL="1333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2019 FLEET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</a:tr>
              <a:tr h="433230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NARROWBODY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460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564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748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2,152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2,819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460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1,085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98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4,208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896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92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3,294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6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15,938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35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WIDEBODY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179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781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748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1,383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414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67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177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1,277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153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1,057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5,488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30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REGIONAL JET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159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66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220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143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4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273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1,905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241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466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3,477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35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TURBOPROP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327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29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655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-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73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236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11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643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124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502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2,589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35">
                <a:tc>
                  <a:txBody>
                    <a:bodyPr/>
                    <a:lstStyle/>
                    <a:p>
                      <a:pPr marL="133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TOTAL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1,125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414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1,440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11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4,410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3,376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604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1,771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8,033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1,414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5,319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27,492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90">
                <a:tc>
                  <a:txBody>
                    <a:bodyPr/>
                    <a:lstStyle/>
                    <a:p>
                      <a:pPr marL="1333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2029 FLEET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</a:tr>
              <a:tr h="433230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NARROWBODY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749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906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748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3,803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6,146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1,177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1,582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98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5,493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1,169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92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4,752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6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25,777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35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WIDEBODY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340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351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1,278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748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1,817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780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149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364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1,694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240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1,383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8,045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30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REGIONAL JET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73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47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415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261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13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277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1,624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252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365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3,327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35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TURBOPROP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163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46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594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22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208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164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11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436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82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311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2,026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35">
                <a:tc>
                  <a:txBody>
                    <a:bodyPr/>
                    <a:lstStyle/>
                    <a:p>
                      <a:pPr marL="133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TOTAL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1,325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414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2,277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11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6,629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  <a:ea typeface="Arial Black"/>
                          <a:cs typeface="Arial Black"/>
                        </a:rPr>
                        <a:t>7,209</a:t>
                      </a:r>
                      <a:endParaRPr lang="en-IN" sz="2800" dirty="0">
                        <a:solidFill>
                          <a:srgbClr val="FF0000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5294"/>
                          </a:solidFill>
                          <a:latin typeface="+mj-lt"/>
                          <a:ea typeface="Arial Black"/>
                          <a:cs typeface="Arial Black"/>
                        </a:rPr>
                        <a:t>1,547</a:t>
                      </a:r>
                      <a:endParaRPr lang="en-IN" sz="2800" dirty="0">
                        <a:solidFill>
                          <a:srgbClr val="005294"/>
                        </a:solidFill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2,387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986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9,247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1,743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92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ea typeface="Arial Black"/>
                          <a:cs typeface="Arial Black"/>
                        </a:rPr>
                        <a:t>6,811</a:t>
                      </a:r>
                      <a:endParaRPr lang="en-IN" sz="28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Arial Black"/>
                          <a:cs typeface="Arial Black"/>
                        </a:rPr>
                        <a:t>39,175</a:t>
                      </a:r>
                      <a:endParaRPr lang="en-IN" sz="28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352" y="836712"/>
            <a:ext cx="11665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FLEET AND MRO FORECAST SUMMARY</a:t>
            </a:r>
            <a:endParaRPr lang="en-IN" sz="16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5360" y="1268760"/>
          <a:ext cx="11233247" cy="792088"/>
        </p:xfrm>
        <a:graphic>
          <a:graphicData uri="http://schemas.openxmlformats.org/drawingml/2006/table">
            <a:tbl>
              <a:tblPr/>
              <a:tblGrid>
                <a:gridCol w="1458226"/>
                <a:gridCol w="887876"/>
                <a:gridCol w="956173"/>
                <a:gridCol w="1014886"/>
                <a:gridCol w="972949"/>
                <a:gridCol w="908246"/>
                <a:gridCol w="1070004"/>
                <a:gridCol w="996914"/>
                <a:gridCol w="968156"/>
                <a:gridCol w="1038850"/>
                <a:gridCol w="960967"/>
              </a:tblGrid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3175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REGION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60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AFRICA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7175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MIDDLE EAST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1120" indent="7302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ASIA PACIFIC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8445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/>
                          <a:ea typeface="Arial Black"/>
                          <a:cs typeface="Arial Black"/>
                        </a:rPr>
                        <a:t>CHINA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1117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5294"/>
                          </a:solidFill>
                          <a:latin typeface="Arial"/>
                          <a:ea typeface="Arial Black"/>
                          <a:cs typeface="Arial Black"/>
                        </a:rPr>
                        <a:t>INDIA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29845" indent="7874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LATIN AMERICA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33655" indent="4572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NORTH AMERICA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28575" indent="-2794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EASTERN EUROPE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3025" indent="-4445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WESTERN EUROPE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558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WORLD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07368" y="2060848"/>
          <a:ext cx="11161241" cy="4032448"/>
        </p:xfrm>
        <a:graphic>
          <a:graphicData uri="http://schemas.openxmlformats.org/drawingml/2006/table">
            <a:tbl>
              <a:tblPr/>
              <a:tblGrid>
                <a:gridCol w="1448878"/>
                <a:gridCol w="882185"/>
                <a:gridCol w="950045"/>
                <a:gridCol w="1008381"/>
                <a:gridCol w="966712"/>
                <a:gridCol w="902424"/>
                <a:gridCol w="1063145"/>
                <a:gridCol w="990523"/>
                <a:gridCol w="961950"/>
                <a:gridCol w="1032191"/>
                <a:gridCol w="954807"/>
              </a:tblGrid>
              <a:tr h="1341088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2019–2024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1.5%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5.0%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462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4.9%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9.6%</a:t>
                      </a:r>
                      <a:endParaRPr lang="en-IN" sz="28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12.1%</a:t>
                      </a:r>
                      <a:endParaRPr lang="en-IN" sz="28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2.7%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1.3%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3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2.6%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2.7%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3.9%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72">
                <a:tc>
                  <a:txBody>
                    <a:bodyPr/>
                    <a:lstStyle/>
                    <a:p>
                      <a:pPr marL="13335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2024–2029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1.8%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4.4%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4625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3.4%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6.2%</a:t>
                      </a:r>
                      <a:endParaRPr lang="en-IN" sz="28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7.7%</a:t>
                      </a:r>
                      <a:endParaRPr lang="en-IN" sz="28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3.4%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1.6%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305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1.7%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2.3%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3.3%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088">
                <a:tc>
                  <a:txBody>
                    <a:bodyPr/>
                    <a:lstStyle/>
                    <a:p>
                      <a:pPr marL="133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2019–2029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Arial Black"/>
                          <a:cs typeface="Arial Black"/>
                        </a:rPr>
                        <a:t>1.6%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Arial Black"/>
                          <a:cs typeface="Arial Black"/>
                        </a:rPr>
                        <a:t>4.7%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Arial Black"/>
                          <a:cs typeface="Arial Black"/>
                        </a:rPr>
                        <a:t>4.2%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Arial Black"/>
                          <a:cs typeface="Arial Black"/>
                        </a:rPr>
                        <a:t>7.9%</a:t>
                      </a:r>
                      <a:endParaRPr lang="en-IN" sz="28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5294"/>
                          </a:solidFill>
                          <a:latin typeface="Arial"/>
                          <a:ea typeface="Arial Black"/>
                          <a:cs typeface="Arial Black"/>
                        </a:rPr>
                        <a:t>9.9%</a:t>
                      </a:r>
                      <a:endParaRPr lang="en-IN" sz="28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557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3.0%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938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1.4%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2.1%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2.5%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3.6%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352" y="836712"/>
            <a:ext cx="11665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FLEET AND MRO FORECAST SUMMARY</a:t>
            </a:r>
            <a:endParaRPr lang="en-IN" sz="16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5360" y="1196752"/>
          <a:ext cx="11233247" cy="792088"/>
        </p:xfrm>
        <a:graphic>
          <a:graphicData uri="http://schemas.openxmlformats.org/drawingml/2006/table">
            <a:tbl>
              <a:tblPr/>
              <a:tblGrid>
                <a:gridCol w="1458226"/>
                <a:gridCol w="887876"/>
                <a:gridCol w="956173"/>
                <a:gridCol w="1014886"/>
                <a:gridCol w="972949"/>
                <a:gridCol w="908246"/>
                <a:gridCol w="1070004"/>
                <a:gridCol w="996914"/>
                <a:gridCol w="968156"/>
                <a:gridCol w="1038850"/>
                <a:gridCol w="960967"/>
              </a:tblGrid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3175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REGION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60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AFRICA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7175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MIDDLE EAST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1120" indent="7302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ASIA PACIFIC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8445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/>
                          <a:ea typeface="Arial Black"/>
                          <a:cs typeface="Arial Black"/>
                        </a:rPr>
                        <a:t>CHINA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1117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5294"/>
                          </a:solidFill>
                          <a:latin typeface="Arial"/>
                          <a:ea typeface="Arial Black"/>
                          <a:cs typeface="Arial Black"/>
                        </a:rPr>
                        <a:t>INDIA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29845" indent="7874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LATIN AMERICA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33655" indent="4572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NORTH AMERICA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28575" indent="-2794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EASTERN EUROPE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3025" indent="-4445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WESTERN EUROPE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558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WORLD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35360" y="2060848"/>
          <a:ext cx="11233248" cy="4104456"/>
        </p:xfrm>
        <a:graphic>
          <a:graphicData uri="http://schemas.openxmlformats.org/drawingml/2006/table">
            <a:tbl>
              <a:tblPr/>
              <a:tblGrid>
                <a:gridCol w="1458225"/>
                <a:gridCol w="887876"/>
                <a:gridCol w="956174"/>
                <a:gridCol w="1014887"/>
                <a:gridCol w="972949"/>
                <a:gridCol w="908246"/>
                <a:gridCol w="1070004"/>
                <a:gridCol w="996913"/>
                <a:gridCol w="968156"/>
                <a:gridCol w="1038851"/>
                <a:gridCol w="960967"/>
              </a:tblGrid>
              <a:tr h="527149">
                <a:tc gridSpan="11">
                  <a:txBody>
                    <a:bodyPr/>
                    <a:lstStyle/>
                    <a:p>
                      <a:pPr marL="13335" marR="1714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Arial Black"/>
                        <a:cs typeface="Arial Black"/>
                      </a:endParaRPr>
                    </a:p>
                    <a:p>
                      <a:pPr marL="13335" marR="1714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Arial Black"/>
                          <a:cs typeface="Arial Black"/>
                        </a:rPr>
                        <a:t>2019  </a:t>
                      </a:r>
                      <a:r>
                        <a:rPr lang="en-US" sz="1400" b="1" dirty="0">
                          <a:latin typeface="Arial"/>
                          <a:ea typeface="Arial Black"/>
                          <a:cs typeface="Arial Black"/>
                        </a:rPr>
                        <a:t>MRO (US$</a:t>
                      </a:r>
                      <a:r>
                        <a:rPr lang="en-US" sz="1400" b="1" spc="50" dirty="0">
                          <a:latin typeface="Arial"/>
                          <a:ea typeface="Arial Black"/>
                          <a:cs typeface="Arial Black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Arial Black"/>
                          <a:cs typeface="Arial Black"/>
                        </a:rPr>
                        <a:t>BILLIONS)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 Black"/>
                          <a:ea typeface="Arial Black"/>
                          <a:cs typeface="Arial Black"/>
                        </a:rPr>
                        <a:t>AIRFRAME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$0.9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$1.5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$3.7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$2.2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$0.7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$1.1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$5.2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$4.6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 Black"/>
                          <a:ea typeface="Arial Black"/>
                          <a:cs typeface="Arial Black"/>
                        </a:rPr>
                        <a:t>$21.1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ENGINE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$0.9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$5.6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 Black"/>
                          <a:ea typeface="Arial Black"/>
                          <a:cs typeface="Arial Black"/>
                        </a:rPr>
                        <a:t>$7.1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$2.2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$0.7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$1.5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$7.8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$1.6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$6.0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$33.4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COMPONENT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$0.4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$0.9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$2.2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$1.3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$0.3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$0.8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$4.1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$2.9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$13.8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LINE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$1.5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$0.3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$3.4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$3.4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$13.7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TOTAL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$2.6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$9.0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938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$15.3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/>
                          <a:ea typeface="Arial Black"/>
                          <a:cs typeface="Arial Black"/>
                        </a:rPr>
                        <a:t>$7.2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5294"/>
                          </a:solidFill>
                          <a:latin typeface="Arial"/>
                          <a:ea typeface="Arial Black"/>
                          <a:cs typeface="Arial Black"/>
                        </a:rPr>
                        <a:t>$2.0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399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$4.1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176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$20.5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906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$4.3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83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$16.9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$81.9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49">
                <a:tc gridSpan="11">
                  <a:txBody>
                    <a:bodyPr/>
                    <a:lstStyle/>
                    <a:p>
                      <a:pPr marL="13335" marR="17145">
                        <a:lnSpc>
                          <a:spcPts val="105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Arial Black"/>
                        <a:cs typeface="Arial Black"/>
                      </a:endParaRPr>
                    </a:p>
                    <a:p>
                      <a:pPr marL="13335" marR="17145">
                        <a:lnSpc>
                          <a:spcPts val="105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Arial Black"/>
                          <a:cs typeface="Arial Black"/>
                        </a:rPr>
                        <a:t>2029  </a:t>
                      </a:r>
                      <a:r>
                        <a:rPr lang="en-US" sz="1400" b="1" dirty="0">
                          <a:latin typeface="Arial"/>
                          <a:ea typeface="Arial Black"/>
                          <a:cs typeface="Arial Black"/>
                        </a:rPr>
                        <a:t>MRO (US$</a:t>
                      </a:r>
                      <a:r>
                        <a:rPr lang="en-US" sz="1400" b="1" spc="50" dirty="0">
                          <a:latin typeface="Arial"/>
                          <a:ea typeface="Arial Black"/>
                          <a:cs typeface="Arial Black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Arial Black"/>
                          <a:cs typeface="Arial Black"/>
                        </a:rPr>
                        <a:t>BILLIONS)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AIRFRAME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$0.8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$2.1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$4.7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$4.2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$0.9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$1.2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$5.2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$1.2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$4.7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$25.0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5">
                <a:tc>
                  <a:txBody>
                    <a:bodyPr/>
                    <a:lstStyle/>
                    <a:p>
                      <a:pPr marL="13335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ENGINE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 Black"/>
                          <a:ea typeface="Arial Black"/>
                          <a:cs typeface="Arial Black"/>
                        </a:rPr>
                        <a:t>$8.0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 Black"/>
                          <a:ea typeface="Arial Black"/>
                          <a:cs typeface="Arial Black"/>
                        </a:rPr>
                        <a:t>$8.5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$7.3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$1.6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$10.3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$8.7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$50.0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COMPONENT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$1.5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$3.6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$3.6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$0.9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$1.2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$4.7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$1.1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$3.7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$21.0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LINE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$0.5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$1.5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$3.4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$3.3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$0.7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$1.0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$4.2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$0.9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$4.4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/>
                          <a:ea typeface="Arial Black"/>
                          <a:cs typeface="Arial Black"/>
                        </a:rPr>
                        <a:t>$20.0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marL="133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TOTAL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$3.4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$13.1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938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$20.3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/>
                          <a:ea typeface="Arial Black"/>
                          <a:cs typeface="Arial Black"/>
                        </a:rPr>
                        <a:t>$18.3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5294"/>
                          </a:solidFill>
                          <a:latin typeface="Arial"/>
                          <a:ea typeface="Arial Black"/>
                          <a:cs typeface="Arial Black"/>
                        </a:rPr>
                        <a:t>$4.0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335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$5.6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176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$24.5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9065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$5.2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83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Arial Black"/>
                          <a:cs typeface="Arial Black"/>
                        </a:rPr>
                        <a:t>$21.5</a:t>
                      </a:r>
                      <a:endParaRPr lang="en-IN" sz="24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Arial Black"/>
                          <a:cs typeface="Arial Black"/>
                        </a:rPr>
                        <a:t>$116.0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352" y="836712"/>
            <a:ext cx="11665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FLEET AND MRO FORECAST SUMMARY</a:t>
            </a:r>
            <a:endParaRPr lang="en-IN" sz="16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5360" y="1268760"/>
          <a:ext cx="11233247" cy="792088"/>
        </p:xfrm>
        <a:graphic>
          <a:graphicData uri="http://schemas.openxmlformats.org/drawingml/2006/table">
            <a:tbl>
              <a:tblPr/>
              <a:tblGrid>
                <a:gridCol w="1458226"/>
                <a:gridCol w="887876"/>
                <a:gridCol w="956173"/>
                <a:gridCol w="1014886"/>
                <a:gridCol w="972949"/>
                <a:gridCol w="908246"/>
                <a:gridCol w="1070004"/>
                <a:gridCol w="996914"/>
                <a:gridCol w="968156"/>
                <a:gridCol w="1038850"/>
                <a:gridCol w="960967"/>
              </a:tblGrid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3175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REGION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6032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AFRICA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7175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MIDDLE EAST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1120" indent="7302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ASIA PACIFIC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8445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/>
                          <a:ea typeface="Arial Black"/>
                          <a:cs typeface="Arial Black"/>
                        </a:rPr>
                        <a:t>CHINA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1117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5294"/>
                          </a:solidFill>
                          <a:latin typeface="Arial"/>
                          <a:ea typeface="Arial Black"/>
                          <a:cs typeface="Arial Black"/>
                        </a:rPr>
                        <a:t>INDIA</a:t>
                      </a:r>
                      <a:endParaRPr lang="en-IN" sz="24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29845" indent="7874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LATIN AMERICA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33655" indent="4572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NORTH AMERICA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28575" indent="-2794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EASTERN EUROPE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73025" indent="-44450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WESTERN EUROPE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Black"/>
                        <a:ea typeface="Arial Black"/>
                        <a:cs typeface="Arial Black"/>
                      </a:endParaRPr>
                    </a:p>
                    <a:p>
                      <a:pPr marL="5588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Arial Black"/>
                          <a:cs typeface="Arial Black"/>
                        </a:rPr>
                        <a:t>WORLD</a:t>
                      </a:r>
                      <a:endParaRPr lang="en-IN" sz="24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5360" y="2060848"/>
          <a:ext cx="11233248" cy="4032448"/>
        </p:xfrm>
        <a:graphic>
          <a:graphicData uri="http://schemas.openxmlformats.org/drawingml/2006/table">
            <a:tbl>
              <a:tblPr/>
              <a:tblGrid>
                <a:gridCol w="1458225"/>
                <a:gridCol w="887876"/>
                <a:gridCol w="956174"/>
                <a:gridCol w="1014887"/>
                <a:gridCol w="972949"/>
                <a:gridCol w="908246"/>
                <a:gridCol w="1070004"/>
                <a:gridCol w="996913"/>
                <a:gridCol w="968156"/>
                <a:gridCol w="1038851"/>
                <a:gridCol w="960967"/>
              </a:tblGrid>
              <a:tr h="814605">
                <a:tc gridSpan="11">
                  <a:txBody>
                    <a:bodyPr/>
                    <a:lstStyle/>
                    <a:p>
                      <a:pPr marL="1333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Arial"/>
                        <a:ea typeface="Arial Black"/>
                        <a:cs typeface="Arial Black"/>
                      </a:endParaRPr>
                    </a:p>
                    <a:p>
                      <a:pPr marL="1333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Arial"/>
                        <a:ea typeface="Arial Black"/>
                        <a:cs typeface="Arial Black"/>
                      </a:endParaRPr>
                    </a:p>
                    <a:p>
                      <a:pPr marL="13335">
                        <a:lnSpc>
                          <a:spcPts val="105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Arial Black"/>
                          <a:cs typeface="Arial Black"/>
                        </a:rPr>
                        <a:t>MRO </a:t>
                      </a: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GROWTH RATES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8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4D7"/>
                    </a:solidFill>
                  </a:tcPr>
                </a:tc>
              </a:tr>
              <a:tr h="1070171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2019–2024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1.4%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3.8%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462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3.6%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11.0%</a:t>
                      </a:r>
                      <a:endParaRPr lang="en-IN" sz="28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6.0%</a:t>
                      </a:r>
                      <a:endParaRPr lang="en-IN" sz="28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3.1%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1.1%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3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2.1%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2.4%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3.4%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71">
                <a:tc>
                  <a:txBody>
                    <a:bodyPr/>
                    <a:lstStyle/>
                    <a:p>
                      <a:pPr marL="133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2024–2029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4.1%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3.9%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462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Arial Black"/>
                          <a:cs typeface="Arial Black"/>
                        </a:rPr>
                        <a:t>2.1%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8.5%</a:t>
                      </a:r>
                      <a:endParaRPr lang="en-IN" sz="28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294"/>
                          </a:solidFill>
                          <a:latin typeface="Arial Black"/>
                          <a:ea typeface="Arial Black"/>
                          <a:cs typeface="Arial Black"/>
                        </a:rPr>
                        <a:t>8.2%</a:t>
                      </a:r>
                      <a:endParaRPr lang="en-IN" sz="28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3.3%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2.5%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305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1.9%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2.5%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Arial Black"/>
                          <a:cs typeface="Arial Black"/>
                        </a:rPr>
                        <a:t>3.7%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501">
                <a:tc>
                  <a:txBody>
                    <a:bodyPr/>
                    <a:lstStyle/>
                    <a:p>
                      <a:pPr marL="1333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Arial Black"/>
                          <a:cs typeface="Arial Black"/>
                        </a:rPr>
                        <a:t>2019–2029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Arial Black"/>
                          <a:cs typeface="Arial Black"/>
                        </a:rPr>
                        <a:t>2.7%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Arial Black"/>
                          <a:cs typeface="Arial Black"/>
                        </a:rPr>
                        <a:t>3.9%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Arial Black"/>
                          <a:cs typeface="Arial Black"/>
                        </a:rPr>
                        <a:t>2.9%</a:t>
                      </a:r>
                      <a:endParaRPr lang="en-IN" sz="280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Arial Black"/>
                          <a:cs typeface="Arial Black"/>
                        </a:rPr>
                        <a:t>9.7%</a:t>
                      </a:r>
                      <a:endParaRPr lang="en-IN" sz="2800" dirty="0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5294"/>
                          </a:solidFill>
                          <a:latin typeface="Arial"/>
                          <a:ea typeface="Arial Black"/>
                          <a:cs typeface="Arial Black"/>
                        </a:rPr>
                        <a:t>7.1%</a:t>
                      </a:r>
                      <a:endParaRPr lang="en-IN" sz="2800" dirty="0">
                        <a:solidFill>
                          <a:srgbClr val="005294"/>
                        </a:solid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5575" algn="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3.2%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9385" algn="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1.8%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2.0%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2.5%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Arial Black"/>
                          <a:cs typeface="Arial Black"/>
                        </a:rPr>
                        <a:t>3.5%</a:t>
                      </a:r>
                      <a:endParaRPr lang="en-IN" sz="2800" dirty="0"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 bwMode="auto">
          <a:xfrm>
            <a:off x="188115" y="-60299"/>
            <a:ext cx="4827765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endParaRPr lang="en-IN" altLang="en-US" sz="24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309522" y="857232"/>
          <a:ext cx="607223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524628" y="857232"/>
          <a:ext cx="547602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2639616" y="5877272"/>
            <a:ext cx="6215106" cy="5504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5294"/>
                </a:solidFill>
              </a:rPr>
              <a:t>MRO </a:t>
            </a:r>
            <a:r>
              <a:rPr lang="en-US" sz="2000" b="1" dirty="0" smtClean="0">
                <a:solidFill>
                  <a:srgbClr val="005294"/>
                </a:solidFill>
              </a:rPr>
              <a:t>Market Forecast – Rotary Wing</a:t>
            </a:r>
            <a:endParaRPr lang="en-US" sz="2000" b="1" dirty="0">
              <a:solidFill>
                <a:srgbClr val="00529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384720" y="-14990"/>
            <a:ext cx="10801199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</a:t>
            </a:r>
            <a:r>
              <a:rPr lang="en-IN" altLang="en-US" sz="24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368" y="836712"/>
            <a:ext cx="11233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5294"/>
                </a:solidFill>
              </a:rPr>
              <a:t>GLOBAL FLEET FORECAST BY AIRCRAFT USAGE, 2019–2029</a:t>
            </a:r>
            <a:endParaRPr lang="en-IN" sz="1600" b="1" dirty="0">
              <a:solidFill>
                <a:srgbClr val="005294"/>
              </a:solidFill>
            </a:endParaRPr>
          </a:p>
        </p:txBody>
      </p:sp>
      <p:pic>
        <p:nvPicPr>
          <p:cNvPr id="9" name="image2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360" y="1196752"/>
            <a:ext cx="11593288" cy="496855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352" y="1028519"/>
            <a:ext cx="11737304" cy="5262979"/>
          </a:xfrm>
          <a:prstGeom prst="rect">
            <a:avLst/>
          </a:prstGeom>
          <a:solidFill>
            <a:srgbClr val="A5D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Aviation Industry experiencing unparalleled growth.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5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Expansion in the global population able to afford air travel.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6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Rising incomes and consumer spending 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5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Passenger travel grows to record levels and fuelling the highest fleet growth since 2008.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Next decade, air travel demand is anticipated to be robust.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600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Growth in Revenue Passenger Kilometres (RPK) exceeds the annual expansion of Gross Domestic Product (GDP) in most economies – high growth areas like China and India.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776" y="908720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GROWTH OF MRO SPEND, 2019–2029</a:t>
            </a:r>
            <a:endParaRPr lang="en-IN" b="1" dirty="0"/>
          </a:p>
        </p:txBody>
      </p:sp>
      <p:pic>
        <p:nvPicPr>
          <p:cNvPr id="11" name="image3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344" y="1412776"/>
            <a:ext cx="11737304" cy="48245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384" y="908720"/>
            <a:ext cx="1116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TOP AIRCRAFT PLATFORMS  BY TOTAL MRO SPEND</a:t>
            </a:r>
            <a:endParaRPr lang="en-IN" b="1" dirty="0"/>
          </a:p>
        </p:txBody>
      </p:sp>
      <p:pic>
        <p:nvPicPr>
          <p:cNvPr id="9" name="image3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384" y="1340768"/>
            <a:ext cx="10729192" cy="48245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 bwMode="auto">
          <a:xfrm>
            <a:off x="-4191" y="-14990"/>
            <a:ext cx="11029414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endParaRPr lang="en-IN" altLang="en-US" sz="24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  <a:solidFill>
            <a:schemeClr val="bg1"/>
          </a:solidFill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1763" y="214290"/>
            <a:ext cx="987839" cy="3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Pentagon 93"/>
          <p:cNvSpPr/>
          <p:nvPr/>
        </p:nvSpPr>
        <p:spPr bwMode="auto">
          <a:xfrm>
            <a:off x="335360" y="1209291"/>
            <a:ext cx="2857520" cy="54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sz="1400" b="1" dirty="0">
                <a:solidFill>
                  <a:srgbClr val="005294"/>
                </a:solidFill>
                <a:latin typeface="Candara" pitchFamily="34" charset="0"/>
              </a:rPr>
              <a:t>Scheduled aircrafts </a:t>
            </a:r>
          </a:p>
          <a:p>
            <a:pPr algn="ctr" eaLnBrk="1" hangingPunct="1"/>
            <a:r>
              <a:rPr lang="en-IN" sz="1400" b="1" dirty="0">
                <a:solidFill>
                  <a:srgbClr val="005294"/>
                </a:solidFill>
                <a:latin typeface="Candara" pitchFamily="34" charset="0"/>
              </a:rPr>
              <a:t>in operation</a:t>
            </a:r>
            <a:endParaRPr kumimoji="0" lang="en-IN" sz="1400" b="1" i="0" u="none" strike="noStrike" cap="none" normalizeH="0" baseline="0" dirty="0">
              <a:ln>
                <a:noFill/>
              </a:ln>
              <a:solidFill>
                <a:srgbClr val="005294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104" name="Pentagon 103"/>
          <p:cNvSpPr/>
          <p:nvPr/>
        </p:nvSpPr>
        <p:spPr bwMode="auto">
          <a:xfrm>
            <a:off x="335360" y="3033016"/>
            <a:ext cx="2857520" cy="54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sz="1400" b="1" dirty="0">
                <a:solidFill>
                  <a:srgbClr val="005294"/>
                </a:solidFill>
                <a:latin typeface="Candara" pitchFamily="34" charset="0"/>
              </a:rPr>
              <a:t>Non-scheduled aircrafts in operation</a:t>
            </a:r>
            <a:endParaRPr kumimoji="0" lang="en-IN" sz="1400" b="1" i="0" u="none" strike="noStrike" cap="none" normalizeH="0" baseline="0" dirty="0">
              <a:ln>
                <a:noFill/>
              </a:ln>
              <a:solidFill>
                <a:srgbClr val="005294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105" name="Pentagon 104"/>
          <p:cNvSpPr/>
          <p:nvPr/>
        </p:nvSpPr>
        <p:spPr bwMode="auto">
          <a:xfrm>
            <a:off x="335360" y="3897112"/>
            <a:ext cx="2857520" cy="54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sz="1400" b="1" dirty="0">
                <a:solidFill>
                  <a:srgbClr val="005294"/>
                </a:solidFill>
                <a:latin typeface="Candara" pitchFamily="34" charset="0"/>
              </a:rPr>
              <a:t>No. of aircraft hours flown </a:t>
            </a:r>
          </a:p>
          <a:p>
            <a:pPr algn="ctr" eaLnBrk="1" hangingPunct="1"/>
            <a:r>
              <a:rPr lang="en-IN" sz="1400" b="1" dirty="0">
                <a:solidFill>
                  <a:srgbClr val="005294"/>
                </a:solidFill>
                <a:latin typeface="Candara" pitchFamily="34" charset="0"/>
              </a:rPr>
              <a:t>(lakh hrs</a:t>
            </a:r>
            <a:r>
              <a:rPr lang="en-IN" sz="1400" b="1" dirty="0" smtClean="0">
                <a:solidFill>
                  <a:srgbClr val="005294"/>
                </a:solidFill>
                <a:latin typeface="Candara" pitchFamily="34" charset="0"/>
              </a:rPr>
              <a:t>.)</a:t>
            </a:r>
            <a:endParaRPr lang="en-IN" sz="1400" b="1" baseline="30000" dirty="0">
              <a:solidFill>
                <a:srgbClr val="005294"/>
              </a:solidFill>
              <a:latin typeface="Candara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587788" y="1209291"/>
            <a:ext cx="1033852" cy="540000"/>
          </a:xfrm>
          <a:prstGeom prst="rect">
            <a:avLst/>
          </a:prstGeom>
          <a:solidFill>
            <a:srgbClr val="FCD9C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400" b="1" kern="0" dirty="0">
                <a:solidFill>
                  <a:srgbClr val="009173"/>
                </a:solidFill>
                <a:latin typeface="Candara" pitchFamily="34" charset="0"/>
              </a:rPr>
              <a:t>395</a:t>
            </a:r>
            <a:endParaRPr lang="en-IN" sz="1400" b="1" kern="0" dirty="0">
              <a:solidFill>
                <a:srgbClr val="009173"/>
              </a:solidFill>
              <a:latin typeface="Candara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587788" y="3033016"/>
            <a:ext cx="1033852" cy="540000"/>
          </a:xfrm>
          <a:prstGeom prst="rect">
            <a:avLst/>
          </a:prstGeom>
          <a:solidFill>
            <a:srgbClr val="FCD9C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400" b="1" kern="0" dirty="0">
                <a:solidFill>
                  <a:srgbClr val="009173"/>
                </a:solidFill>
                <a:latin typeface="Candara" pitchFamily="34" charset="0"/>
              </a:rPr>
              <a:t>361</a:t>
            </a:r>
            <a:endParaRPr lang="en-IN" sz="1400" b="1" kern="0" dirty="0">
              <a:solidFill>
                <a:srgbClr val="009173"/>
              </a:solidFill>
              <a:latin typeface="Candar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587788" y="3897112"/>
            <a:ext cx="1033852" cy="540000"/>
          </a:xfrm>
          <a:prstGeom prst="rect">
            <a:avLst/>
          </a:prstGeom>
          <a:solidFill>
            <a:srgbClr val="FCD9C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400" b="1" kern="0" dirty="0">
                <a:solidFill>
                  <a:srgbClr val="009173"/>
                </a:solidFill>
                <a:latin typeface="Candara" pitchFamily="34" charset="0"/>
              </a:rPr>
              <a:t>14.2</a:t>
            </a:r>
            <a:endParaRPr lang="en-IN" sz="1400" b="1" kern="0" dirty="0">
              <a:solidFill>
                <a:srgbClr val="009173"/>
              </a:solidFill>
              <a:latin typeface="Candara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867051" y="1209291"/>
            <a:ext cx="1033852" cy="540000"/>
          </a:xfrm>
          <a:prstGeom prst="rect">
            <a:avLst/>
          </a:prstGeom>
          <a:solidFill>
            <a:srgbClr val="FCD9C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400" b="1" kern="0" dirty="0" smtClean="0">
                <a:latin typeface="Candara" pitchFamily="34" charset="0"/>
              </a:rPr>
              <a:t>496</a:t>
            </a:r>
            <a:endParaRPr lang="en-IN" sz="1400" b="1" kern="0" baseline="30000" dirty="0">
              <a:solidFill>
                <a:srgbClr val="009173"/>
              </a:solidFill>
              <a:latin typeface="Candara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867051" y="3033016"/>
            <a:ext cx="1033852" cy="540000"/>
          </a:xfrm>
          <a:prstGeom prst="rect">
            <a:avLst/>
          </a:prstGeom>
          <a:solidFill>
            <a:srgbClr val="FCD9C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400" b="1" kern="0" dirty="0">
                <a:solidFill>
                  <a:srgbClr val="009173"/>
                </a:solidFill>
                <a:latin typeface="Candara" pitchFamily="34" charset="0"/>
              </a:rPr>
              <a:t>406 </a:t>
            </a:r>
            <a:endParaRPr lang="en-IN" sz="1400" b="1" kern="0" baseline="30000" dirty="0">
              <a:solidFill>
                <a:srgbClr val="009173"/>
              </a:solidFill>
              <a:latin typeface="Candara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867051" y="3897112"/>
            <a:ext cx="1033852" cy="540000"/>
          </a:xfrm>
          <a:prstGeom prst="rect">
            <a:avLst/>
          </a:prstGeom>
          <a:solidFill>
            <a:srgbClr val="FCD9C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400" b="1" kern="0" dirty="0">
                <a:solidFill>
                  <a:srgbClr val="009173"/>
                </a:solidFill>
                <a:latin typeface="Candara" pitchFamily="34" charset="0"/>
              </a:rPr>
              <a:t>19.4</a:t>
            </a:r>
            <a:endParaRPr lang="en-IN" sz="1400" b="1" kern="0" dirty="0">
              <a:solidFill>
                <a:srgbClr val="009173"/>
              </a:solidFill>
              <a:latin typeface="Candara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547447" y="888975"/>
            <a:ext cx="1105290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en-IN" altLang="en-US" sz="1400" b="1" u="sng" kern="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FY14</a:t>
            </a:r>
            <a:endParaRPr lang="en-IN" sz="1400" b="1" u="sng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088191" y="888975"/>
            <a:ext cx="527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1400" b="1" u="sng" kern="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FY18</a:t>
            </a:r>
            <a:endParaRPr lang="en-IN" sz="1400" baseline="30000" dirty="0"/>
          </a:p>
        </p:txBody>
      </p:sp>
      <p:sp>
        <p:nvSpPr>
          <p:cNvPr id="137" name="Pentagon 136"/>
          <p:cNvSpPr/>
          <p:nvPr/>
        </p:nvSpPr>
        <p:spPr bwMode="auto">
          <a:xfrm>
            <a:off x="335360" y="2168920"/>
            <a:ext cx="2857520" cy="54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sz="1400" b="1" dirty="0">
                <a:solidFill>
                  <a:srgbClr val="005294"/>
                </a:solidFill>
                <a:latin typeface="Candara" pitchFamily="34" charset="0"/>
              </a:rPr>
              <a:t>Total Passenger traffic – Domestic and International (Cr.)</a:t>
            </a:r>
            <a:endParaRPr kumimoji="0" lang="en-IN" sz="1400" b="1" i="0" u="none" strike="noStrike" cap="none" normalizeH="0" baseline="0" dirty="0">
              <a:ln>
                <a:noFill/>
              </a:ln>
              <a:solidFill>
                <a:srgbClr val="005294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87788" y="2168920"/>
            <a:ext cx="1033852" cy="540000"/>
          </a:xfrm>
          <a:prstGeom prst="rect">
            <a:avLst/>
          </a:prstGeom>
          <a:solidFill>
            <a:srgbClr val="FCD9C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400" b="1" kern="0" dirty="0">
                <a:latin typeface="Candara" pitchFamily="34" charset="0"/>
              </a:rPr>
              <a:t>10.4</a:t>
            </a:r>
            <a:endParaRPr lang="en-IN" sz="1400" b="1" kern="0" dirty="0">
              <a:latin typeface="Candara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867051" y="2168920"/>
            <a:ext cx="1033852" cy="540000"/>
          </a:xfrm>
          <a:prstGeom prst="rect">
            <a:avLst/>
          </a:prstGeom>
          <a:solidFill>
            <a:srgbClr val="FCD9C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IN" sz="1400" b="1" kern="0" dirty="0">
                <a:latin typeface="Candara" pitchFamily="34" charset="0"/>
              </a:rPr>
              <a:t>15.9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524893" y="0"/>
            <a:ext cx="3667108" cy="1468694"/>
          </a:xfrm>
          <a:prstGeom prst="rect">
            <a:avLst/>
          </a:prstGeom>
          <a:solidFill>
            <a:schemeClr val="bg1"/>
          </a:solidFill>
          <a:ln>
            <a:solidFill>
              <a:srgbClr val="005294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000" b="1" dirty="0">
                <a:solidFill>
                  <a:srgbClr val="009173"/>
                </a:solidFill>
                <a:latin typeface="Candara" pitchFamily="34" charset="0"/>
              </a:rPr>
              <a:t>One of the fastest growing </a:t>
            </a:r>
            <a:r>
              <a:rPr lang="en-US" sz="3000" b="1" dirty="0" smtClean="0">
                <a:solidFill>
                  <a:srgbClr val="009173"/>
                </a:solidFill>
                <a:latin typeface="Candara" pitchFamily="34" charset="0"/>
              </a:rPr>
              <a:t>industry </a:t>
            </a:r>
            <a:r>
              <a:rPr lang="en-US" sz="3000" b="1" dirty="0">
                <a:solidFill>
                  <a:srgbClr val="009173"/>
                </a:solidFill>
                <a:latin typeface="Candara" pitchFamily="34" charset="0"/>
              </a:rPr>
              <a:t>in India</a:t>
            </a:r>
            <a:endParaRPr lang="en-IN" sz="3000" b="1" dirty="0">
              <a:solidFill>
                <a:srgbClr val="009173"/>
              </a:solidFill>
              <a:latin typeface="Candar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133982" y="1556792"/>
            <a:ext cx="2570530" cy="36004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r>
              <a:rPr lang="en-IN" altLang="en-US" sz="2000" b="1" u="sng" kern="0" dirty="0">
                <a:latin typeface="Candara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Favourable Dynamics</a:t>
            </a:r>
            <a:endParaRPr lang="en-IN" sz="2000" b="1" u="sng" dirty="0">
              <a:latin typeface="Candar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57066" y="2052646"/>
            <a:ext cx="4334934" cy="432868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IN" altLang="en-US" sz="1600" b="1" kern="0" dirty="0">
                <a:latin typeface="Candara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India’s strong GDP growth </a:t>
            </a:r>
            <a:r>
              <a:rPr lang="en-IN" altLang="en-US" sz="3000" b="1" kern="0" dirty="0">
                <a:latin typeface="Candara" pitchFamily="34" charset="0"/>
                <a:ea typeface="Candara" panose="020E0502030303020204" pitchFamily="34" charset="0"/>
                <a:cs typeface="Candara" panose="020E0502030303020204" pitchFamily="34" charset="0"/>
              </a:rPr>
              <a:t>7.1% </a:t>
            </a:r>
            <a:r>
              <a:rPr lang="en-IN" altLang="en-US" sz="1600" b="1" kern="0" dirty="0">
                <a:latin typeface="Candara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 2017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1" dirty="0">
                <a:latin typeface="Candara" pitchFamily="34" charset="0"/>
              </a:rPr>
              <a:t>Rising per capita income in India: Rs</a:t>
            </a:r>
            <a:r>
              <a:rPr lang="en-US" sz="3000" b="1" dirty="0">
                <a:latin typeface="Candara" pitchFamily="34" charset="0"/>
              </a:rPr>
              <a:t>. </a:t>
            </a:r>
            <a:r>
              <a:rPr lang="en-US" sz="1600" b="1" dirty="0">
                <a:latin typeface="Candara" pitchFamily="34" charset="0"/>
              </a:rPr>
              <a:t>1.0 lakh (FY17) vs. Rs.0.6 lakh (FY10) </a:t>
            </a:r>
            <a:endParaRPr lang="en-US" sz="1600" b="1" baseline="30000" dirty="0">
              <a:latin typeface="Candara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1" dirty="0">
                <a:latin typeface="Candara" pitchFamily="34" charset="0"/>
              </a:rPr>
              <a:t>Travel &amp; Tourism is a </a:t>
            </a:r>
            <a:r>
              <a:rPr lang="en-US" sz="3000" b="1" dirty="0">
                <a:latin typeface="Candara" pitchFamily="34" charset="0"/>
              </a:rPr>
              <a:t>Rs. 9.4 lakh crore </a:t>
            </a:r>
            <a:r>
              <a:rPr lang="en-US" sz="1600" b="1" dirty="0">
                <a:latin typeface="Candara" pitchFamily="34" charset="0"/>
              </a:rPr>
              <a:t>strong industry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1" dirty="0">
                <a:latin typeface="Candara" pitchFamily="34" charset="0"/>
              </a:rPr>
              <a:t>Strong policy support: </a:t>
            </a:r>
            <a:r>
              <a:rPr lang="en-US" sz="3000" b="1" dirty="0">
                <a:latin typeface="Candara" pitchFamily="34" charset="0"/>
              </a:rPr>
              <a:t>NCAP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</a:pPr>
            <a:r>
              <a:rPr lang="en-IN" b="1" dirty="0" smtClean="0">
                <a:latin typeface="Candara" pitchFamily="34" charset="0"/>
              </a:rPr>
              <a:t>5)      </a:t>
            </a:r>
            <a:r>
              <a:rPr lang="en-IN" sz="3200" b="1" dirty="0" smtClean="0">
                <a:latin typeface="Candara" pitchFamily="34" charset="0"/>
              </a:rPr>
              <a:t>Rs</a:t>
            </a:r>
            <a:r>
              <a:rPr lang="en-IN" sz="3200" b="1" dirty="0">
                <a:latin typeface="Candara" pitchFamily="34" charset="0"/>
              </a:rPr>
              <a:t>. 77k Crore </a:t>
            </a:r>
            <a:r>
              <a:rPr lang="en-IN" sz="1600" b="1" dirty="0">
                <a:latin typeface="Candara" pitchFamily="34" charset="0"/>
              </a:rPr>
              <a:t>worth investments made in the airport sector from FY2012-17; </a:t>
            </a:r>
            <a:endParaRPr lang="en-IN" sz="1600" b="1" dirty="0" smtClean="0">
              <a:latin typeface="Candara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arenR" startAt="5"/>
            </a:pPr>
            <a:endParaRPr lang="en-IN" sz="1600" b="1" dirty="0" smtClean="0">
              <a:latin typeface="Candara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IN" sz="1600" b="1" dirty="0" smtClean="0">
                <a:latin typeface="Candara" pitchFamily="34" charset="0"/>
              </a:rPr>
              <a:t>6)       Developed 1</a:t>
            </a:r>
            <a:r>
              <a:rPr lang="en-IN" sz="1600" b="1" baseline="30000" dirty="0" smtClean="0">
                <a:latin typeface="Candara" pitchFamily="34" charset="0"/>
              </a:rPr>
              <a:t>st</a:t>
            </a:r>
            <a:r>
              <a:rPr lang="en-IN" sz="1600" b="1" dirty="0" smtClean="0">
                <a:latin typeface="Candara" pitchFamily="34" charset="0"/>
              </a:rPr>
              <a:t> Integrated Heliport at Delhi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IN" sz="1600" b="1" dirty="0" smtClean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IN" sz="30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8" name="Pentagon 104"/>
          <p:cNvSpPr/>
          <p:nvPr/>
        </p:nvSpPr>
        <p:spPr bwMode="auto">
          <a:xfrm>
            <a:off x="335360" y="5535384"/>
            <a:ext cx="2857520" cy="54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sz="1400" b="1" dirty="0" smtClean="0">
                <a:solidFill>
                  <a:srgbClr val="005294"/>
                </a:solidFill>
                <a:latin typeface="Candara" pitchFamily="34" charset="0"/>
              </a:rPr>
              <a:t>No of helicopter hours flown</a:t>
            </a:r>
            <a:endParaRPr lang="en-IN" sz="1400" b="1" dirty="0">
              <a:solidFill>
                <a:srgbClr val="005294"/>
              </a:solidFill>
              <a:latin typeface="Candara" pitchFamily="34" charset="0"/>
            </a:endParaRPr>
          </a:p>
          <a:p>
            <a:pPr algn="ctr" eaLnBrk="1" hangingPunct="1"/>
            <a:r>
              <a:rPr lang="en-IN" sz="1400" b="1" dirty="0">
                <a:solidFill>
                  <a:srgbClr val="005294"/>
                </a:solidFill>
                <a:latin typeface="Candara" pitchFamily="34" charset="0"/>
              </a:rPr>
              <a:t>(in </a:t>
            </a:r>
            <a:r>
              <a:rPr lang="en-IN" sz="1400" b="1" dirty="0" err="1" smtClean="0">
                <a:solidFill>
                  <a:srgbClr val="005294"/>
                </a:solidFill>
                <a:latin typeface="Candara" pitchFamily="34" charset="0"/>
              </a:rPr>
              <a:t>lakhs</a:t>
            </a:r>
            <a:r>
              <a:rPr lang="en-IN" sz="1400" b="1" dirty="0" smtClean="0">
                <a:solidFill>
                  <a:srgbClr val="005294"/>
                </a:solidFill>
                <a:latin typeface="Candara" pitchFamily="34" charset="0"/>
              </a:rPr>
              <a:t> hours)</a:t>
            </a:r>
            <a:endParaRPr lang="en-IN" sz="1400" b="1" dirty="0">
              <a:solidFill>
                <a:srgbClr val="005294"/>
              </a:solidFill>
              <a:latin typeface="Candar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7788" y="5553296"/>
            <a:ext cx="1033852" cy="54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0000"/>
                </a:solidFill>
                <a:latin typeface="Candara" pitchFamily="34" charset="0"/>
              </a:rPr>
              <a:t>0.89</a:t>
            </a:r>
            <a:endParaRPr lang="en-IN" sz="1400" b="1" kern="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67051" y="5553296"/>
            <a:ext cx="1033852" cy="54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0000"/>
                </a:solidFill>
                <a:latin typeface="Candara" pitchFamily="34" charset="0"/>
              </a:rPr>
              <a:t>0.72</a:t>
            </a:r>
            <a:endParaRPr lang="en-IN" sz="1400" b="1" kern="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5" name="Down Arrow 126"/>
          <p:cNvSpPr/>
          <p:nvPr/>
        </p:nvSpPr>
        <p:spPr bwMode="auto">
          <a:xfrm rot="10800000">
            <a:off x="6168009" y="1213928"/>
            <a:ext cx="1023900" cy="433372"/>
          </a:xfrm>
          <a:prstGeom prst="downArrow">
            <a:avLst/>
          </a:prstGeom>
          <a:solidFill>
            <a:srgbClr val="A5D7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97185" y="1318049"/>
            <a:ext cx="370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8%</a:t>
            </a:r>
            <a:endParaRPr lang="en-IN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Down Arrow 126"/>
          <p:cNvSpPr/>
          <p:nvPr/>
        </p:nvSpPr>
        <p:spPr bwMode="auto">
          <a:xfrm rot="10800000">
            <a:off x="6168009" y="2175687"/>
            <a:ext cx="1023900" cy="433372"/>
          </a:xfrm>
          <a:prstGeom prst="downArrow">
            <a:avLst/>
          </a:prstGeom>
          <a:solidFill>
            <a:srgbClr val="A5D7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69934" y="2279808"/>
            <a:ext cx="425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15%</a:t>
            </a:r>
            <a:endParaRPr lang="en-IN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Down Arrow 126"/>
          <p:cNvSpPr/>
          <p:nvPr/>
        </p:nvSpPr>
        <p:spPr bwMode="auto">
          <a:xfrm rot="10800000">
            <a:off x="6168009" y="3041913"/>
            <a:ext cx="1023900" cy="433372"/>
          </a:xfrm>
          <a:prstGeom prst="downArrow">
            <a:avLst/>
          </a:prstGeom>
          <a:solidFill>
            <a:srgbClr val="A5D7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99588" y="3146034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4%</a:t>
            </a:r>
            <a:endParaRPr lang="en-IN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Down Arrow 126"/>
          <p:cNvSpPr/>
          <p:nvPr/>
        </p:nvSpPr>
        <p:spPr bwMode="auto">
          <a:xfrm rot="10800000">
            <a:off x="6168009" y="3908139"/>
            <a:ext cx="1023900" cy="433372"/>
          </a:xfrm>
          <a:prstGeom prst="downArrow">
            <a:avLst/>
          </a:prstGeom>
          <a:solidFill>
            <a:srgbClr val="A5D7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79551" y="4012260"/>
            <a:ext cx="405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11%</a:t>
            </a:r>
            <a:endParaRPr lang="en-IN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Down Arrow 126"/>
          <p:cNvSpPr/>
          <p:nvPr/>
        </p:nvSpPr>
        <p:spPr bwMode="auto">
          <a:xfrm>
            <a:off x="6168008" y="5589240"/>
            <a:ext cx="1023900" cy="433372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464324" y="5653926"/>
            <a:ext cx="481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-18%</a:t>
            </a:r>
            <a:endParaRPr lang="en-IN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E28268-5F72-4724-A030-6E278E251655}"/>
              </a:ext>
            </a:extLst>
          </p:cNvPr>
          <p:cNvSpPr txBox="1"/>
          <p:nvPr/>
        </p:nvSpPr>
        <p:spPr>
          <a:xfrm>
            <a:off x="6367454" y="747529"/>
            <a:ext cx="8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CAGR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188640"/>
            <a:ext cx="3359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cs typeface="Times New Roman"/>
              </a:rPr>
              <a:t>Aviation Industry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54" name="Pentagon 104"/>
          <p:cNvSpPr/>
          <p:nvPr/>
        </p:nvSpPr>
        <p:spPr bwMode="auto">
          <a:xfrm>
            <a:off x="335360" y="4671288"/>
            <a:ext cx="2857520" cy="54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sz="1400" b="1" dirty="0" smtClean="0">
                <a:solidFill>
                  <a:srgbClr val="005294"/>
                </a:solidFill>
                <a:latin typeface="Candara" pitchFamily="34" charset="0"/>
              </a:rPr>
              <a:t>No of helicopters in operation</a:t>
            </a:r>
            <a:endParaRPr lang="en-IN" sz="1400" b="1" dirty="0">
              <a:solidFill>
                <a:srgbClr val="005294"/>
              </a:solidFill>
              <a:latin typeface="Candar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87788" y="4689200"/>
            <a:ext cx="1033852" cy="54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0000"/>
                </a:solidFill>
                <a:latin typeface="Candara" pitchFamily="34" charset="0"/>
              </a:rPr>
              <a:t>280</a:t>
            </a:r>
            <a:endParaRPr lang="en-IN" sz="1400" b="1" kern="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67051" y="4689200"/>
            <a:ext cx="1033852" cy="54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0000"/>
                </a:solidFill>
                <a:latin typeface="Candara" pitchFamily="34" charset="0"/>
              </a:rPr>
              <a:t>240</a:t>
            </a:r>
            <a:endParaRPr lang="en-IN" sz="1400" b="1" kern="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8" name="Down Arrow 126"/>
          <p:cNvSpPr/>
          <p:nvPr/>
        </p:nvSpPr>
        <p:spPr bwMode="auto">
          <a:xfrm>
            <a:off x="6168008" y="4725144"/>
            <a:ext cx="1023900" cy="433372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444286" y="4789830"/>
            <a:ext cx="476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-14%</a:t>
            </a:r>
            <a:endParaRPr lang="en-IN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6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352" y="764704"/>
            <a:ext cx="11737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YEAR RPK AND GDP ANNUAL GROWTH RATE PROJECTIONS</a:t>
            </a:r>
            <a:endParaRPr lang="en-IN" sz="1600" b="1" dirty="0"/>
          </a:p>
        </p:txBody>
      </p:sp>
      <p:pic>
        <p:nvPicPr>
          <p:cNvPr id="13" name="image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352" y="1124744"/>
            <a:ext cx="11665296" cy="525658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63552" y="5157192"/>
            <a:ext cx="792088" cy="9361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896200" y="5229200"/>
            <a:ext cx="936104" cy="9361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352" y="1028519"/>
            <a:ext cx="11737304" cy="5183150"/>
          </a:xfrm>
          <a:prstGeom prst="rect">
            <a:avLst/>
          </a:prstGeom>
          <a:solidFill>
            <a:srgbClr val="A5D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One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out of every 20 Civil Aircraft that are delivered globally are for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India.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 India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is the fastest growing aviation market for close to three years now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Third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largest domestic market and inching towards taking over Japan in the overall size of the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market.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US </a:t>
            </a:r>
            <a:r>
              <a:rPr lang="en-IN" sz="2800" b="1" dirty="0" smtClean="0">
                <a:solidFill>
                  <a:srgbClr val="005294"/>
                </a:solidFill>
                <a:latin typeface="+mj-lt"/>
              </a:rPr>
              <a:t>and China, are still ahead of India, and it is expected that India would catch up by 2030.</a:t>
            </a:r>
            <a:endParaRPr lang="en-IN" sz="2800" b="1" dirty="0">
              <a:solidFill>
                <a:srgbClr val="005294"/>
              </a:solidFill>
              <a:latin typeface="+mj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  <a:solidFill>
            <a:schemeClr val="bg1"/>
          </a:solidFill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28" y="6551766"/>
            <a:ext cx="11784632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2060"/>
                </a:solidFill>
              </a:rPr>
              <a:t>Helicopter Summit - 2019</a:t>
            </a:r>
            <a:endParaRPr lang="en-US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1344" y="1439516"/>
          <a:ext cx="11593287" cy="45097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53412"/>
                <a:gridCol w="1671876"/>
                <a:gridCol w="2036523"/>
                <a:gridCol w="2062925"/>
                <a:gridCol w="2520280"/>
                <a:gridCol w="2448271"/>
              </a:tblGrid>
              <a:tr h="1000103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Global MRO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Indian MRO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Domestic MRO Done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Helicopter MRO/Indian MRO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Helicopters MRO / Domestic MRO Done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  <a:tr h="1900635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latin typeface="+mn-lt"/>
                          <a:cs typeface="+mn-cs"/>
                        </a:rPr>
                        <a:t>$82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 billion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latin typeface="+mn-lt"/>
                          <a:cs typeface="+mn-cs"/>
                        </a:rPr>
                        <a:t>$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 2 billion/ 2.4%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$ 0.7</a:t>
                      </a:r>
                      <a:r>
                        <a:rPr lang="en-IN" sz="1800" baseline="0" dirty="0" smtClean="0"/>
                        <a:t> billion</a:t>
                      </a:r>
                      <a:r>
                        <a:rPr lang="en-IN" sz="1800" dirty="0" smtClean="0"/>
                        <a:t>/30%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latin typeface="+mn-lt"/>
                          <a:cs typeface="+mn-cs"/>
                        </a:rPr>
                        <a:t>$ 75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 million/(</a:t>
                      </a:r>
                      <a:r>
                        <a:rPr lang="en-IN" sz="1800" dirty="0" smtClean="0"/>
                        <a:t>3.75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%)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 </a:t>
                      </a:r>
                      <a:r>
                        <a:rPr lang="en-IN" sz="1800" b="0" dirty="0" smtClean="0">
                          <a:latin typeface="+mn-lt"/>
                          <a:cs typeface="+mn-cs"/>
                        </a:rPr>
                        <a:t>$ 75</a:t>
                      </a:r>
                      <a:r>
                        <a:rPr lang="en-IN" sz="1800" b="0" baseline="0" dirty="0" smtClean="0">
                          <a:latin typeface="+mn-lt"/>
                          <a:cs typeface="+mn-cs"/>
                        </a:rPr>
                        <a:t> million/</a:t>
                      </a:r>
                      <a:r>
                        <a:rPr lang="en-IN" sz="1800" dirty="0" smtClean="0"/>
                        <a:t>10.7%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  <a:tr h="1609026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2029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$116 billion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$ 4 billion/3.4%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$ 1.2 billion (30%)</a:t>
                      </a:r>
                    </a:p>
                    <a:p>
                      <a:endParaRPr lang="en-IN" sz="1800" dirty="0" smtClean="0"/>
                    </a:p>
                    <a:p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IN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2 billion  (50%)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 smtClean="0"/>
                    </a:p>
                    <a:p>
                      <a:r>
                        <a:rPr lang="en-IN" sz="1800" dirty="0" smtClean="0"/>
                        <a:t>$ 150 million (3.75%)</a:t>
                      </a:r>
                    </a:p>
                    <a:p>
                      <a:endParaRPr lang="en-IN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IN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600 million  (15%)</a:t>
                      </a:r>
                      <a:endParaRPr lang="en-IN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 smtClean="0"/>
                    </a:p>
                    <a:p>
                      <a:r>
                        <a:rPr lang="en-IN" sz="1800" dirty="0" smtClean="0"/>
                        <a:t> $ 150 million/12.50%</a:t>
                      </a:r>
                    </a:p>
                    <a:p>
                      <a:endParaRPr lang="en-IN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IN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600 million  (30%)</a:t>
                      </a:r>
                      <a:endParaRPr lang="en-IN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-384719" y="-14990"/>
            <a:ext cx="1108923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62000"/>
            <a:ext cx="12192000" cy="1588"/>
          </a:xfrm>
          <a:prstGeom prst="line">
            <a:avLst/>
          </a:prstGeom>
          <a:ln w="3175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0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329" y="2564904"/>
          <a:ext cx="5544615" cy="1805497"/>
        </p:xfrm>
        <a:graphic>
          <a:graphicData uri="http://schemas.openxmlformats.org/drawingml/2006/table">
            <a:tbl>
              <a:tblPr/>
              <a:tblGrid>
                <a:gridCol w="1245884"/>
                <a:gridCol w="1130380"/>
                <a:gridCol w="1872208"/>
                <a:gridCol w="1296143"/>
              </a:tblGrid>
              <a:tr h="360040">
                <a:tc>
                  <a:txBody>
                    <a:bodyPr/>
                    <a:lstStyle/>
                    <a:p>
                      <a:pPr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2019</a:t>
                      </a:r>
                      <a:endParaRPr lang="en-IN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532765" marR="60007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2024</a:t>
                      </a:r>
                      <a:endParaRPr lang="en-IN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  <a:tc>
                  <a:txBody>
                    <a:bodyPr/>
                    <a:lstStyle/>
                    <a:p>
                      <a:pPr marL="62928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j-lt"/>
                          <a:ea typeface="Arial Black"/>
                          <a:cs typeface="Arial Black"/>
                        </a:rPr>
                        <a:t>2029</a:t>
                      </a:r>
                      <a:endParaRPr lang="en-IN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BD9D"/>
                    </a:solidFill>
                  </a:tcPr>
                </a:tc>
              </a:tr>
              <a:tr h="470097">
                <a:tc>
                  <a:txBody>
                    <a:bodyPr/>
                    <a:lstStyle/>
                    <a:p>
                      <a:pPr marL="77470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Arial Black"/>
                          <a:cs typeface="Arial Black"/>
                        </a:rPr>
                        <a:t>FLEET SIZE</a:t>
                      </a:r>
                      <a:endParaRPr lang="en-IN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7975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Arial Black"/>
                          <a:cs typeface="Arial Black"/>
                        </a:rPr>
                        <a:t>27,492</a:t>
                      </a:r>
                      <a:endParaRPr lang="en-IN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1345" marR="600075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Arial Black"/>
                          <a:cs typeface="Arial Black"/>
                        </a:rPr>
                        <a:t>33,295        </a:t>
                      </a:r>
                      <a:endParaRPr lang="en-IN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2460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39,175</a:t>
                      </a:r>
                      <a:endParaRPr lang="en-IN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98">
                <a:tc>
                  <a:txBody>
                    <a:bodyPr/>
                    <a:lstStyle/>
                    <a:p>
                      <a:pPr marL="77470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5-YEAR CAGR</a:t>
                      </a:r>
                      <a:endParaRPr lang="en-IN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7975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Arial Black"/>
                          <a:cs typeface="Arial Black"/>
                        </a:rPr>
                        <a:t>N/A</a:t>
                      </a:r>
                      <a:endParaRPr lang="en-IN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1970" marR="600075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Arial Black"/>
                          <a:cs typeface="Arial Black"/>
                        </a:rPr>
                        <a:t>3.9%</a:t>
                      </a:r>
                      <a:endParaRPr lang="en-IN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2460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3.3%</a:t>
                      </a:r>
                      <a:endParaRPr lang="en-IN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74">
                <a:tc>
                  <a:txBody>
                    <a:bodyPr/>
                    <a:lstStyle/>
                    <a:p>
                      <a:pPr marL="77470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AVERAGE AGE</a:t>
                      </a:r>
                      <a:endParaRPr lang="en-IN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7975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Arial Black"/>
                          <a:cs typeface="Arial Black"/>
                        </a:rPr>
                        <a:t>11.3</a:t>
                      </a:r>
                      <a:endParaRPr lang="en-IN" sz="160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4030" marR="600075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Arial Black"/>
                          <a:cs typeface="Arial Black"/>
                        </a:rPr>
                        <a:t>10.9</a:t>
                      </a:r>
                      <a:endParaRPr lang="en-IN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2460" algn="l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Arial Black"/>
                          <a:cs typeface="Arial Black"/>
                        </a:rPr>
                        <a:t>10.7</a:t>
                      </a:r>
                      <a:endParaRPr lang="en-IN" sz="1600" dirty="0">
                        <a:latin typeface="+mj-lt"/>
                        <a:ea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908720"/>
            <a:ext cx="565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2019–2029 </a:t>
            </a:r>
            <a:r>
              <a:rPr lang="en-US" b="1" dirty="0" smtClean="0"/>
              <a:t>:: GLOBAL </a:t>
            </a:r>
            <a:r>
              <a:rPr lang="en-US" b="1" dirty="0" smtClean="0"/>
              <a:t>FLEET CHARACTERISTICS</a:t>
            </a:r>
            <a:endParaRPr lang="en-IN" b="1" dirty="0"/>
          </a:p>
        </p:txBody>
      </p:sp>
      <p:pic>
        <p:nvPicPr>
          <p:cNvPr id="11" name="image1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052736"/>
            <a:ext cx="5790059" cy="496855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2" name="Right Arrow 11"/>
          <p:cNvSpPr/>
          <p:nvPr/>
        </p:nvSpPr>
        <p:spPr bwMode="auto">
          <a:xfrm>
            <a:off x="5591944" y="3429000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pic>
        <p:nvPicPr>
          <p:cNvPr id="12" name="image1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352" y="1196752"/>
            <a:ext cx="11593288" cy="50405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07368" y="836712"/>
            <a:ext cx="11233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5294"/>
                </a:solidFill>
              </a:rPr>
              <a:t>GLOBAL FLEET FORECAST BY AIRCRAFT CLASS, 2019–2029</a:t>
            </a:r>
            <a:endParaRPr lang="en-IN" sz="1600" b="1" dirty="0">
              <a:solidFill>
                <a:srgbClr val="005294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4191" y="737666"/>
            <a:ext cx="12213367" cy="46038"/>
            <a:chOff x="-4191" y="737666"/>
            <a:chExt cx="12213367" cy="46038"/>
          </a:xfrm>
        </p:grpSpPr>
        <p:sp>
          <p:nvSpPr>
            <p:cNvPr id="69" name="Rectangle 68"/>
            <p:cNvSpPr/>
            <p:nvPr/>
          </p:nvSpPr>
          <p:spPr>
            <a:xfrm>
              <a:off x="-4191" y="737666"/>
              <a:ext cx="9312403" cy="46038"/>
            </a:xfrm>
            <a:prstGeom prst="rect">
              <a:avLst/>
            </a:prstGeom>
            <a:solidFill>
              <a:srgbClr val="00919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7906" y="737666"/>
              <a:ext cx="3451270" cy="4603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7" rIns="91417" bIns="45707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25344"/>
            <a:ext cx="11784632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2060"/>
                </a:solidFill>
              </a:rPr>
              <a:t>Helicopter Summit - 2019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344" y="1556792"/>
            <a:ext cx="11737304" cy="3970318"/>
          </a:xfrm>
          <a:prstGeom prst="rect">
            <a:avLst/>
          </a:prstGeom>
          <a:solidFill>
            <a:srgbClr val="A5D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Boeing and Airbus historically maintaining high monthly production</a:t>
            </a:r>
            <a:r>
              <a:rPr lang="en-IN" sz="2400" dirty="0" smtClean="0">
                <a:solidFill>
                  <a:schemeClr val="tx1"/>
                </a:solidFill>
              </a:rPr>
              <a:t>.</a:t>
            </a:r>
            <a:endParaRPr lang="en-IN" sz="24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5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Committed to producing 50-60 per month in 2019.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6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Committed to producing 60-75 per month in 2020.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5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Late deliveries of fuselage components and engines have caused OEM production delays.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</a:rPr>
              <a:t>Delays prompted carriers to defer formal retirements.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IN" sz="600" dirty="0" smtClean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384720" y="-14990"/>
            <a:ext cx="12196191" cy="7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IN" altLang="en-US" sz="2800" b="1" dirty="0" smtClean="0">
                <a:solidFill>
                  <a:srgbClr val="006AA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Helicopter Summit – “Enhancing Connectivity through Helicopters”</a:t>
            </a:r>
            <a:endParaRPr lang="en-IN" altLang="en-US" sz="2800" b="1" dirty="0">
              <a:solidFill>
                <a:srgbClr val="006AA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F2A5512D0B14284ABE7F6F511AE23" ma:contentTypeVersion="1" ma:contentTypeDescription="Create a new document." ma:contentTypeScope="" ma:versionID="68ca9da7a54ace4bb27a263584346292">
  <xsd:schema xmlns:xsd="http://www.w3.org/2001/XMLSchema" xmlns:xs="http://www.w3.org/2001/XMLSchema" xmlns:p="http://schemas.microsoft.com/office/2006/metadata/properties" xmlns:ns2="3950a3c0-f06e-4b2b-bcdc-01c754ca8bc1" xmlns:ns3="c613bf61-cbab-4365-8513-befa94b62d98" targetNamespace="http://schemas.microsoft.com/office/2006/metadata/properties" ma:root="true" ma:fieldsID="5b012bf92e3d3c370fbde9f772295124" ns2:_="" ns3:_="">
    <xsd:import namespace="3950a3c0-f06e-4b2b-bcdc-01c754ca8bc1"/>
    <xsd:import namespace="c613bf61-cbab-4365-8513-befa94b62d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0a3c0-f06e-4b2b-bcdc-01c754ca8bc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bf61-cbab-4365-8513-befa94b62d98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A788D8-BB20-4527-A3B9-BA5A238302F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2A27BC-BFB8-4A46-9AA1-039EA5127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50a3c0-f06e-4b2b-bcdc-01c754ca8bc1"/>
    <ds:schemaRef ds:uri="c613bf61-cbab-4365-8513-befa94b62d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C56F62-405D-4D3E-B975-02DAB1A454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66205</TotalTime>
  <Words>2293</Words>
  <Application>Microsoft Office PowerPoint</Application>
  <PresentationFormat>Custom</PresentationFormat>
  <Paragraphs>715</Paragraphs>
  <Slides>32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6_Custom Design</vt:lpstr>
      <vt:lpstr>25_Custom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INTERNATIONALLY WELL LOCATED &amp; DOMESTICALLY WELL CONNECTED LOCATION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R.V.Raman (TVS Capital Funds Limited)</dc:creator>
  <cp:lastModifiedBy>Microsoft</cp:lastModifiedBy>
  <cp:revision>7312</cp:revision>
  <cp:lastPrinted>2016-01-28T11:13:36Z</cp:lastPrinted>
  <dcterms:created xsi:type="dcterms:W3CDTF">2012-03-06T13:11:23Z</dcterms:created>
  <dcterms:modified xsi:type="dcterms:W3CDTF">2019-09-06T06:10:20Z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2516e279-34df-4df8-8bc5-278cb469e3f1</vt:lpwstr>
  </property>
  <property fmtid="{D5CDD505-2E9C-101B-9397-08002B2CF9AE}" pid="3" name="ContentTypeId">
    <vt:lpwstr>0x01010061FF2A5512D0B14284ABE7F6F511AE23</vt:lpwstr>
  </property>
  <property fmtid="{D5CDD505-2E9C-101B-9397-08002B2CF9AE}" pid="4" name="_dlc_DocId">
    <vt:lpwstr>CJK6MMEZJRKX-345-35</vt:lpwstr>
  </property>
  <property fmtid="{D5CDD505-2E9C-101B-9397-08002B2CF9AE}" pid="5" name="_dlc_DocIdUrl">
    <vt:lpwstr>http://portalcrm/eventppt/tcfevents/lpjuly12/_layouts/DocIdRedir.aspx?ID=CJK6MMEZJRKX-345-35, CJK6MMEZJRKX-345-35</vt:lpwstr>
  </property>
  <property fmtid="{D5CDD505-2E9C-101B-9397-08002B2CF9AE}" pid="6" name="Description0">
    <vt:lpwstr/>
  </property>
</Properties>
</file>